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346" r:id="rId2"/>
    <p:sldId id="379" r:id="rId3"/>
    <p:sldId id="314" r:id="rId4"/>
    <p:sldId id="359" r:id="rId5"/>
    <p:sldId id="380" r:id="rId6"/>
    <p:sldId id="360" r:id="rId7"/>
    <p:sldId id="369" r:id="rId8"/>
    <p:sldId id="381" r:id="rId9"/>
    <p:sldId id="357" r:id="rId10"/>
    <p:sldId id="3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3410" autoAdjust="0"/>
  </p:normalViewPr>
  <p:slideViewPr>
    <p:cSldViewPr>
      <p:cViewPr>
        <p:scale>
          <a:sx n="60" d="100"/>
          <a:sy n="60" d="100"/>
        </p:scale>
        <p:origin x="-1176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8B5E9-BB53-49F2-BD78-6E177EFF1710}" type="datetimeFigureOut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5322-5DF1-4FA7-9397-66236495B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5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A0E6F-4E72-459C-BE10-BBA1D84BE4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DB7-FFD8-419F-A919-852E55AB7D7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CDB7-FFD8-419F-A919-852E55AB7D7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CDE0-F643-4DA0-9A07-921F431D2C76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F3AE-F069-44A2-9E7C-4A041F7B550E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1E6B-B6EE-437C-8E30-1BC0F88EDAFD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C6F0-99DB-4E05-8FF2-F09FA227BF8A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C62-1542-41A7-94C5-40508989B3EF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F1D2-D984-49E2-87F7-BBA2B7EFAF86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B49F-F36B-440F-9CE0-F3EAC8707BCC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33EA-C22A-453A-B220-71309439D612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3F68-3193-4BEC-AEAE-CA6509F952CB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4941-0EDF-4A9D-84EF-CFB22BDA9607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29E7-275D-462E-B5B7-054248019ABE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6ABE0E-A3D1-4ACA-BA13-E6F520113B6E}" type="datetime1">
              <a:rPr lang="ru-RU" smtClean="0"/>
              <a:pPr/>
              <a:t>08.12.2023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BAFE9C-CC57-457B-89CC-7415C1072E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34231" y="4695825"/>
            <a:ext cx="9178231" cy="2162175"/>
            <a:chOff x="-34231" y="4695825"/>
            <a:chExt cx="9178231" cy="216217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5" t="9994" r="16517" b="23825"/>
            <a:stretch/>
          </p:blipFill>
          <p:spPr bwMode="auto">
            <a:xfrm>
              <a:off x="-34231" y="4695825"/>
              <a:ext cx="3022055" cy="216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H:\2021\КОНФЕРЕНЦИЯ\Моя презентация\Каспийское море за 15 лет обмелело на 1,3 м.jpg"/>
            <p:cNvPicPr>
              <a:picLocks noChangeAspect="1" noChangeArrowheads="1"/>
            </p:cNvPicPr>
            <p:nvPr/>
          </p:nvPicPr>
          <p:blipFill>
            <a:blip r:embed="rId4" cstate="print"/>
            <a:srcRect t="22422"/>
            <a:stretch>
              <a:fillRect/>
            </a:stretch>
          </p:blipFill>
          <p:spPr bwMode="auto">
            <a:xfrm>
              <a:off x="3016771" y="4695825"/>
              <a:ext cx="3096344" cy="2147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2" descr="H:\2021\КОНФЕРЕНЦИЯ\Моя презентация\В Астраханском заповеднике сотрудниками ООПТ полностью ликвидирован природный пожар_от выгорания спасены места обитания редких видов флоры и фауны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695825"/>
              <a:ext cx="2987824" cy="216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" y="-13031"/>
            <a:ext cx="112236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96472" y="3645024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Островская Е.В.,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к.г.н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Координатор КАСПАС (КАСПКОМ)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1436" y="1556792"/>
            <a:ext cx="9116819" cy="1509712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005EA4"/>
                </a:solidFill>
              </a:rPr>
              <a:t>ВЛИЯНИЕ РЕГИОНАЛЬНЫХ КЛИМАТИЧЕСКИХ ИЗМЕНЕНИЙ </a:t>
            </a:r>
          </a:p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005EA4"/>
                </a:solidFill>
              </a:rPr>
              <a:t>НА УРОВЕНЬ КАСПИЙСКОГО МОРЯ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1358" y="1196752"/>
            <a:ext cx="8784976" cy="1224136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46" y="2708920"/>
            <a:ext cx="4743400" cy="336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5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Прямоугольник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2684" y="970134"/>
            <a:ext cx="5701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5C0000"/>
                </a:solidFill>
                <a:latin typeface="Courier New" pitchFamily="49" charset="0"/>
                <a:cs typeface="Courier New" pitchFamily="49" charset="0"/>
              </a:rPr>
              <a:t>Соглашение о </a:t>
            </a:r>
            <a:r>
              <a:rPr lang="ru-RU" sz="1600" b="1" i="1" dirty="0">
                <a:solidFill>
                  <a:srgbClr val="5C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ru-RU" sz="1600" b="1" i="1" dirty="0" smtClean="0">
                <a:solidFill>
                  <a:srgbClr val="5C0000"/>
                </a:solidFill>
                <a:latin typeface="Courier New" pitchFamily="49" charset="0"/>
                <a:cs typeface="Courier New" pitchFamily="49" charset="0"/>
              </a:rPr>
              <a:t>отрудничестве в области гидрометеорологии Каспийского моря (2014 г.)</a:t>
            </a:r>
          </a:p>
          <a:p>
            <a:pPr algn="ctr"/>
            <a:r>
              <a:rPr lang="ru-RU" sz="1600" b="1" i="1" dirty="0" smtClean="0">
                <a:solidFill>
                  <a:srgbClr val="5C0000"/>
                </a:solidFill>
                <a:latin typeface="Courier New" pitchFamily="49" charset="0"/>
                <a:cs typeface="Courier New" pitchFamily="49" charset="0"/>
              </a:rPr>
              <a:t>Координационный комитет по гидрометеорологии Каспийского моря (КАСПКОМ)</a:t>
            </a:r>
            <a:endParaRPr lang="ru-RU" sz="1600" b="1" i="1" dirty="0">
              <a:solidFill>
                <a:srgbClr val="5C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140" y="16027"/>
            <a:ext cx="9130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Arial" pitchFamily="34" charset="0"/>
              </a:rPr>
              <a:t>Международное сотрудничество в области гидрометеорологии и климата Каспийского моря</a:t>
            </a:r>
            <a:endParaRPr lang="ru-RU" sz="2800" b="1" dirty="0"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730724" y="961965"/>
            <a:ext cx="3447347" cy="6024930"/>
            <a:chOff x="179512" y="799257"/>
            <a:chExt cx="3447347" cy="6024930"/>
          </a:xfrm>
        </p:grpSpPr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179512" y="799257"/>
              <a:ext cx="3447347" cy="1152128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Wingdings 2"/>
                <a:buNone/>
              </a:pPr>
              <a:r>
                <a:rPr lang="ru-RU" sz="1600" b="1" u="sng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Наблюдательная сеть на Каспийском море:</a:t>
              </a:r>
            </a:p>
            <a:p>
              <a:pPr marL="0" indent="0" algn="just">
                <a:spcBef>
                  <a:spcPts val="0"/>
                </a:spcBef>
                <a:buClrTx/>
                <a:buFont typeface="Wingdings" pitchFamily="2" charset="2"/>
                <a:buChar char="Ø"/>
              </a:pP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Данные наблюдений на 26 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морских 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станциях в рамках международного обмена данными по линии КАСПКОМ</a:t>
              </a:r>
              <a:endParaRPr lang="ru-RU" sz="1600" b="1" dirty="0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" t="5548" r="52036" b="8315"/>
            <a:stretch/>
          </p:blipFill>
          <p:spPr bwMode="auto">
            <a:xfrm>
              <a:off x="273324" y="2330946"/>
              <a:ext cx="3259721" cy="44932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7411" y="3148892"/>
            <a:ext cx="5752534" cy="3672408"/>
            <a:chOff x="47411" y="3148892"/>
            <a:chExt cx="5752534" cy="367240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7411" y="3148892"/>
              <a:ext cx="5752534" cy="3672408"/>
              <a:chOff x="4863327" y="1923646"/>
              <a:chExt cx="3851751" cy="2413478"/>
            </a:xfrm>
          </p:grpSpPr>
          <p:pic>
            <p:nvPicPr>
              <p:cNvPr id="16" name="Picture 8" descr="http://cdn3.img22.ria.ru/images/102608/63/102608634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2462" y="1923646"/>
                <a:ext cx="2060491" cy="11369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7289" y="3116667"/>
                <a:ext cx="1817789" cy="122045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3327" y="3116667"/>
                <a:ext cx="2033962" cy="122045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283442" y="3229053"/>
              <a:ext cx="23181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Подписание Соглашения</a:t>
              </a:r>
            </a:p>
            <a:p>
              <a:r>
                <a:rPr lang="ru-RU" sz="1600" b="1" dirty="0" smtClean="0"/>
                <a:t>на </a:t>
              </a:r>
              <a:r>
                <a:rPr lang="en-US" sz="1600" b="1" dirty="0" smtClean="0"/>
                <a:t>IV </a:t>
              </a:r>
              <a:r>
                <a:rPr lang="ru-RU" sz="1600" b="1" dirty="0" smtClean="0"/>
                <a:t>саммите глав прикаспийских государств в г. Астрахани, </a:t>
              </a:r>
              <a:r>
                <a:rPr lang="ru-RU" sz="1600" b="1" dirty="0"/>
                <a:t>2014 г.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5993" y="2204864"/>
            <a:ext cx="5644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Основная цель Соглашения: создание и развитие региональной системы получения и обмена информацией о состоянии Каспийского моря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164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95536" y="0"/>
            <a:ext cx="84249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cs typeface="Courier New" pitchFamily="49" charset="0"/>
              </a:rPr>
              <a:t>Информационные ресурсы КАСПКОМ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u="none" strike="noStrike" kern="0" cap="none" spc="0" normalizeH="0" baseline="0" noProof="0" dirty="0" smtClean="0">
              <a:ln>
                <a:noFill/>
              </a:ln>
              <a:solidFill>
                <a:srgbClr val="003366">
                  <a:lumMod val="50000"/>
                </a:srgbClr>
              </a:solidFill>
              <a:effectLst/>
              <a:uLnTx/>
              <a:uFillTx/>
              <a:cs typeface="Courier New" pitchFamily="49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-120733" y="689766"/>
            <a:ext cx="9516761" cy="5966662"/>
            <a:chOff x="-588785" y="836712"/>
            <a:chExt cx="9516761" cy="596666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588785" y="836712"/>
              <a:ext cx="9516761" cy="2878198"/>
              <a:chOff x="-588785" y="836712"/>
              <a:chExt cx="9516761" cy="2878198"/>
            </a:xfrm>
          </p:grpSpPr>
          <p:sp>
            <p:nvSpPr>
              <p:cNvPr id="14" name="TextBox 24"/>
              <p:cNvSpPr txBox="1">
                <a:spLocks noChangeArrowheads="1"/>
              </p:cNvSpPr>
              <p:nvPr/>
            </p:nvSpPr>
            <p:spPr bwMode="auto">
              <a:xfrm>
                <a:off x="3923928" y="836712"/>
                <a:ext cx="5004048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en-US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>
                        <a:lumMod val="5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>
                        <a:lumMod val="5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Каталоги данных наблюдений </a:t>
                </a:r>
                <a:r>
                  <a:rPr kumimoji="0" lang="ru-RU" sz="1600" b="1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>
                        <a:lumMod val="5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(региональной циркуляции атмосферы, уровня моря, речного стока, температуры воды</a:t>
                </a:r>
                <a:r>
                  <a:rPr lang="ru-RU" sz="1600" b="1" kern="0" dirty="0" smtClean="0">
                    <a:solidFill>
                      <a:srgbClr val="003366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, солености воды, температуры воздуха)</a:t>
                </a:r>
                <a:endParaRPr kumimoji="0" lang="ru-RU" sz="1600" b="1" strike="noStrike" kern="0" cap="none" spc="0" normalizeH="0" baseline="0" noProof="0" dirty="0" smtClean="0">
                  <a:ln>
                    <a:noFill/>
                  </a:ln>
                  <a:solidFill>
                    <a:srgbClr val="003366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4626260" y="1926912"/>
                <a:ext cx="3784513" cy="1787998"/>
                <a:chOff x="4427984" y="1913930"/>
                <a:chExt cx="3784513" cy="1787998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427984" y="1946062"/>
                  <a:ext cx="1800200" cy="1755866"/>
                </a:xfrm>
                <a:prstGeom prst="rect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96497" y="1913930"/>
                  <a:ext cx="1816000" cy="1787998"/>
                </a:xfrm>
                <a:prstGeom prst="rect">
                  <a:avLst/>
                </a:prstGeom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8" name="TextBox 24"/>
              <p:cNvSpPr txBox="1">
                <a:spLocks noChangeArrowheads="1"/>
              </p:cNvSpPr>
              <p:nvPr/>
            </p:nvSpPr>
            <p:spPr bwMode="auto">
              <a:xfrm>
                <a:off x="-588785" y="1404069"/>
                <a:ext cx="500404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kumimoji="0" lang="ru-RU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3366">
                        <a:lumMod val="50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Сайт КАСПКОМ</a:t>
                </a:r>
                <a:endParaRPr kumimoji="0" lang="ru-RU" sz="1600" b="1" strike="noStrike" kern="0" cap="none" spc="0" normalizeH="0" baseline="0" noProof="0" dirty="0" smtClean="0">
                  <a:ln>
                    <a:noFill/>
                  </a:ln>
                  <a:solidFill>
                    <a:srgbClr val="003366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238798" y="3746570"/>
              <a:ext cx="4473154" cy="3056804"/>
              <a:chOff x="4238798" y="3746570"/>
              <a:chExt cx="4473154" cy="30568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4238798" y="3746570"/>
                <a:ext cx="44731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Wingdings" pitchFamily="2" charset="2"/>
                  <a:buChar char="Ø"/>
                  <a:defRPr/>
                </a:pPr>
                <a:r>
                  <a:rPr lang="ru-RU" sz="1600" b="1" kern="0" dirty="0">
                    <a:solidFill>
                      <a:srgbClr val="003366">
                        <a:lumMod val="50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Информационно-аналитическая продукция (бюллетени о состоянии уровня моря, климатические бюллетени) </a:t>
                </a: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4951973" y="4522941"/>
                <a:ext cx="3218051" cy="2280433"/>
                <a:chOff x="4958809" y="4556753"/>
                <a:chExt cx="3218051" cy="2280433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8809" y="4556753"/>
                  <a:ext cx="1635963" cy="22804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09"/>
                <a:stretch/>
              </p:blipFill>
              <p:spPr bwMode="auto">
                <a:xfrm>
                  <a:off x="6601609" y="4556753"/>
                  <a:ext cx="1575251" cy="22804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22" name="Группа 21"/>
          <p:cNvGrpSpPr/>
          <p:nvPr/>
        </p:nvGrpSpPr>
        <p:grpSpPr>
          <a:xfrm>
            <a:off x="4915" y="1760640"/>
            <a:ext cx="4752753" cy="4407146"/>
            <a:chOff x="18624" y="2322755"/>
            <a:chExt cx="4752753" cy="440714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52"/>
            <a:stretch/>
          </p:blipFill>
          <p:spPr bwMode="auto">
            <a:xfrm>
              <a:off x="18624" y="2982096"/>
              <a:ext cx="4752753" cy="3747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539552" y="2322755"/>
              <a:ext cx="3528392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2"/>
                  </a:solidFill>
                  <a:latin typeface="Calibri" pitchFamily="34" charset="0"/>
                </a:rPr>
                <a:t>www.caspcom.com</a:t>
              </a:r>
              <a:endParaRPr lang="ru-RU" sz="2000" b="1" i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91" y="801186"/>
            <a:ext cx="7035048" cy="307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431" y="20016"/>
            <a:ext cx="9065771" cy="600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Колебания уровня Каспийского моря</a:t>
            </a:r>
            <a:endParaRPr lang="ru-RU" sz="32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19" y="911187"/>
            <a:ext cx="8789293" cy="5864807"/>
            <a:chOff x="251519" y="911187"/>
            <a:chExt cx="8789293" cy="586480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61288" y="911187"/>
              <a:ext cx="8403201" cy="5782039"/>
              <a:chOff x="3675343" y="1734957"/>
              <a:chExt cx="5649814" cy="4754528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675343" y="6230655"/>
                <a:ext cx="5649814" cy="258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ru-RU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708741" y="1734957"/>
                <a:ext cx="4386234" cy="27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latin typeface="Times New Roman" pitchFamily="18" charset="0"/>
                    <a:cs typeface="Times New Roman" pitchFamily="18" charset="0"/>
                  </a:rPr>
                  <a:t>Падение уровня Каспийского моря с 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1996 </a:t>
                </a:r>
                <a:r>
                  <a:rPr lang="ru-RU" sz="1600" b="1" dirty="0">
                    <a:latin typeface="Times New Roman" pitchFamily="18" charset="0"/>
                    <a:cs typeface="Times New Roman" pitchFamily="18" charset="0"/>
                  </a:rPr>
                  <a:t>г</a:t>
                </a:r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. достигло 2 </a:t>
                </a:r>
                <a:r>
                  <a:rPr lang="ru-RU" sz="1600" b="1" dirty="0"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251519" y="4366026"/>
              <a:ext cx="8789293" cy="2409968"/>
              <a:chOff x="251519" y="4366026"/>
              <a:chExt cx="8789293" cy="2409968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251519" y="4366026"/>
                <a:ext cx="8789293" cy="2409968"/>
                <a:chOff x="107503" y="3573016"/>
                <a:chExt cx="8789293" cy="2409968"/>
              </a:xfrm>
            </p:grpSpPr>
            <p:pic>
              <p:nvPicPr>
                <p:cNvPr id="19" name="Picture 7" descr="\\server\Обмен данных\Островская Е.В\по Уровню моря_М.Очеретный\Снимки 2002-2022\200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3" y="3583809"/>
                  <a:ext cx="4226965" cy="238838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10" descr="\\server\Обмен данных\Островская Е.В\по Уровню моря_М.Очеретный\Снимки 2002-2022\2022кор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573016"/>
                  <a:ext cx="4324796" cy="240996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Овал 14"/>
              <p:cNvSpPr/>
              <p:nvPr/>
            </p:nvSpPr>
            <p:spPr>
              <a:xfrm rot="19375684">
                <a:off x="3275641" y="5246510"/>
                <a:ext cx="1130621" cy="6480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Овал 15"/>
              <p:cNvSpPr/>
              <p:nvPr/>
            </p:nvSpPr>
            <p:spPr>
              <a:xfrm rot="19338156">
                <a:off x="4756601" y="4659959"/>
                <a:ext cx="1139473" cy="52172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Овал 16"/>
              <p:cNvSpPr/>
              <p:nvPr/>
            </p:nvSpPr>
            <p:spPr>
              <a:xfrm rot="19338156">
                <a:off x="7860754" y="5379117"/>
                <a:ext cx="1139473" cy="52172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Овал 17"/>
              <p:cNvSpPr/>
              <p:nvPr/>
            </p:nvSpPr>
            <p:spPr>
              <a:xfrm rot="19338156">
                <a:off x="6124753" y="5379117"/>
                <a:ext cx="1139473" cy="52172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232018" y="3939948"/>
            <a:ext cx="880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площади водной поверхности моря на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тыс. кв.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км к 2023 г.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E9331F0-E909-4BC4-A5B8-9B9F05659D15}"/>
              </a:ext>
            </a:extLst>
          </p:cNvPr>
          <p:cNvSpPr/>
          <p:nvPr/>
        </p:nvSpPr>
        <p:spPr>
          <a:xfrm>
            <a:off x="232018" y="4395398"/>
            <a:ext cx="2102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Источник: Казгидромет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400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a typeface="Verdana" panose="020B0604030504040204" pitchFamily="34" charset="0"/>
                <a:cs typeface="Times New Roman" pitchFamily="18" charset="0"/>
              </a:rPr>
              <a:t>Изменения климатических характеристик </a:t>
            </a:r>
            <a:endParaRPr lang="ru-RU" sz="3200" b="1" dirty="0">
              <a:solidFill>
                <a:prstClr val="black"/>
              </a:solidFill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6622" y="712845"/>
            <a:ext cx="8290756" cy="2889127"/>
            <a:chOff x="426622" y="712845"/>
            <a:chExt cx="8290756" cy="288912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715434" y="712845"/>
              <a:ext cx="37131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Рост температуры </a:t>
              </a:r>
              <a:r>
                <a:rPr lang="ru-RU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воздуха и воды</a:t>
              </a:r>
              <a:endPara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22" y="1219496"/>
              <a:ext cx="8290756" cy="2382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911450" y="3845978"/>
            <a:ext cx="338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Снижение количества осадков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0210" y="3845978"/>
            <a:ext cx="2591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Увеличение испарения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2" y="4221088"/>
            <a:ext cx="4043968" cy="231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10" y="4221089"/>
            <a:ext cx="4043968" cy="231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>
            <a:spLocks/>
          </p:cNvSpPr>
          <p:nvPr/>
        </p:nvSpPr>
        <p:spPr>
          <a:xfrm>
            <a:off x="0" y="332656"/>
            <a:ext cx="9144000" cy="576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Изменение водного стока рек бассейна Каспийского моря</a:t>
            </a:r>
            <a:endParaRPr lang="ru-RU" sz="28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2824"/>
              </p:ext>
            </p:extLst>
          </p:nvPr>
        </p:nvGraphicFramePr>
        <p:xfrm>
          <a:off x="264270" y="1340769"/>
          <a:ext cx="8732272" cy="2160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731"/>
                <a:gridCol w="714615"/>
                <a:gridCol w="823615"/>
                <a:gridCol w="820117"/>
                <a:gridCol w="764161"/>
                <a:gridCol w="967005"/>
                <a:gridCol w="1117389"/>
                <a:gridCol w="830610"/>
                <a:gridCol w="816621"/>
                <a:gridCol w="769408"/>
              </a:tblGrid>
              <a:tr h="600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Период, гг.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Волга,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Чалус,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Хараз,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Полруд,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Сефидруд,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Сулак,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Терек,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Урал, км</a:t>
                      </a:r>
                      <a:r>
                        <a:rPr lang="ru-RU" sz="12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1961-1977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5,66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7,29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1978-1996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1997-2020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242,1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4,89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08566" y="923008"/>
            <a:ext cx="4926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Сток рек бассейна Каспийского моря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8803" y="3865843"/>
            <a:ext cx="8716935" cy="2813105"/>
            <a:chOff x="298803" y="3865843"/>
            <a:chExt cx="8716935" cy="28131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98803" y="3865843"/>
              <a:ext cx="8716935" cy="2813105"/>
              <a:chOff x="4876276" y="1477914"/>
              <a:chExt cx="7581226" cy="2607207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4876276" y="1477914"/>
                <a:ext cx="3598593" cy="31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Объем водного </a:t>
                </a:r>
                <a:r>
                  <a:rPr lang="ru-RU" sz="1600" b="1" dirty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стока </a:t>
                </a:r>
                <a:r>
                  <a:rPr lang="ru-RU" sz="1600" b="1" dirty="0" smtClean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9 рек</a:t>
                </a: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8474869" y="1506891"/>
                <a:ext cx="3982633" cy="31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 smtClean="0">
                    <a:latin typeface="Times New Roman" pitchFamily="18" charset="0"/>
                    <a:ea typeface="Verdana" panose="020B0604030504040204" pitchFamily="34" charset="0"/>
                    <a:cs typeface="Times New Roman" pitchFamily="18" charset="0"/>
                  </a:rPr>
                  <a:t>Количество многоводных лет уменьшилось  </a:t>
                </a:r>
              </a:p>
            </p:txBody>
          </p:sp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6192" y="1820213"/>
                <a:ext cx="3761310" cy="22649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04" y="4235663"/>
              <a:ext cx="4137682" cy="2421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4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12" y="0"/>
            <a:ext cx="8856984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Последствия климатических изменений для морских и прибрежных экосистем</a:t>
            </a:r>
            <a:endParaRPr lang="ru-RU" sz="28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717436" y="3767506"/>
            <a:ext cx="4393060" cy="238488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Угроза биоразнообразию региона, особенно популяции тюленей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из-за потепления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 и изменения ледовых условий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63190" y="1137892"/>
            <a:ext cx="8778804" cy="5650706"/>
            <a:chOff x="263190" y="1137892"/>
            <a:chExt cx="8778804" cy="565070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63190" y="1137892"/>
              <a:ext cx="8778804" cy="5650706"/>
              <a:chOff x="263190" y="1137892"/>
              <a:chExt cx="8778804" cy="565070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41568" y="1137892"/>
                <a:ext cx="5642599" cy="677108"/>
                <a:chOff x="4462346" y="1435949"/>
                <a:chExt cx="5642599" cy="677108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5394321" y="1774503"/>
                  <a:ext cx="7282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Терек</a:t>
                  </a:r>
                  <a:endPara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352860" y="1768953"/>
                  <a:ext cx="2752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Пожары в дельте Волги</a:t>
                  </a:r>
                  <a:endPara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03DECC25-8CE1-40D9-B407-5E48DB865DE7}"/>
                    </a:ext>
                  </a:extLst>
                </p:cNvPr>
                <p:cNvSpPr txBox="1"/>
                <p:nvPr/>
              </p:nvSpPr>
              <p:spPr>
                <a:xfrm>
                  <a:off x="4462346" y="1435949"/>
                  <a:ext cx="53480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Осушение прибрежной части моря</a:t>
                  </a:r>
                  <a:endParaRPr lang="ru-RU" sz="16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Группа 5"/>
              <p:cNvGrpSpPr/>
              <p:nvPr/>
            </p:nvGrpSpPr>
            <p:grpSpPr>
              <a:xfrm>
                <a:off x="263190" y="1431062"/>
                <a:ext cx="8778804" cy="5357536"/>
                <a:chOff x="263190" y="1431062"/>
                <a:chExt cx="8778804" cy="5357536"/>
              </a:xfrm>
            </p:grpSpPr>
            <p:pic>
              <p:nvPicPr>
                <p:cNvPr id="17" name="Picture 2" descr="The other side of sea level change | Communications Earth &amp;amp; Environment">
                  <a:extLst>
                    <a:ext uri="{FF2B5EF4-FFF2-40B4-BE49-F238E27FC236}">
                      <a16:creationId xmlns="" xmlns:a16="http://schemas.microsoft.com/office/drawing/2014/main" id="{FD93502E-BD71-4784-BE2C-B6073761B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3689" r="52341"/>
                <a:stretch/>
              </p:blipFill>
              <p:spPr bwMode="auto">
                <a:xfrm>
                  <a:off x="5476460" y="5303814"/>
                  <a:ext cx="2875012" cy="148478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6156176" y="1431062"/>
                  <a:ext cx="2885818" cy="2462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0BD0D9"/>
                    </a:buClr>
                    <a:buFont typeface="Wingdings" pitchFamily="2" charset="2"/>
                    <a:buChar char="Ø"/>
                  </a:pPr>
                  <a:r>
                    <a:rPr lang="ru-RU" sz="22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  Опустынивание</a:t>
                  </a:r>
                  <a:r>
                    <a:rPr lang="ru-RU" sz="22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, усыхание прибрежных территорий, заливов, водно-болотных угодий, речных дельт;</a:t>
                  </a:r>
                </a:p>
              </p:txBody>
            </p:sp>
            <p:grpSp>
              <p:nvGrpSpPr>
                <p:cNvPr id="19" name="Группа 18"/>
                <p:cNvGrpSpPr/>
                <p:nvPr/>
              </p:nvGrpSpPr>
              <p:grpSpPr>
                <a:xfrm>
                  <a:off x="263190" y="3915194"/>
                  <a:ext cx="4590574" cy="2721136"/>
                  <a:chOff x="4407631" y="4001876"/>
                  <a:chExt cx="4590574" cy="2721136"/>
                </a:xfrm>
              </p:grpSpPr>
              <p:sp>
                <p:nvSpPr>
                  <p:cNvPr id="20" name="Прямоугольник 19">
                    <a:extLst>
                      <a:ext uri="{FF2B5EF4-FFF2-40B4-BE49-F238E27FC236}">
                        <a16:creationId xmlns="" xmlns:a16="http://schemas.microsoft.com/office/drawing/2014/main" id="{EE9331F0-E909-4BC4-A5B8-9B9F05659D15}"/>
                      </a:ext>
                    </a:extLst>
                  </p:cNvPr>
                  <p:cNvSpPr/>
                  <p:nvPr/>
                </p:nvSpPr>
                <p:spPr>
                  <a:xfrm>
                    <a:off x="5673040" y="6415235"/>
                    <a:ext cx="210237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rPr>
                      <a:t>Источник: Казгидромет</a:t>
                    </a:r>
                    <a:endParaRPr lang="ru-RU" sz="1400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4407631" y="4001876"/>
                    <a:ext cx="4590574" cy="2469566"/>
                    <a:chOff x="4407631" y="4001876"/>
                    <a:chExt cx="4590574" cy="2469566"/>
                  </a:xfrm>
                </p:grpSpPr>
                <p:grpSp>
                  <p:nvGrpSpPr>
                    <p:cNvPr id="22" name="Группа 21"/>
                    <p:cNvGrpSpPr/>
                    <p:nvPr/>
                  </p:nvGrpSpPr>
                  <p:grpSpPr>
                    <a:xfrm>
                      <a:off x="5184564" y="4479410"/>
                      <a:ext cx="2976036" cy="1653478"/>
                      <a:chOff x="5801832" y="4780068"/>
                      <a:chExt cx="2976036" cy="1653478"/>
                    </a:xfrm>
                  </p:grpSpPr>
                  <p:pic>
                    <p:nvPicPr>
                      <p:cNvPr id="27" name="Picture 2" descr="81-10">
                        <a:extLst>
                          <a:ext uri="{FF2B5EF4-FFF2-40B4-BE49-F238E27FC236}">
                            <a16:creationId xmlns="" xmlns:a16="http://schemas.microsoft.com/office/drawing/2014/main" id="{6357BFE6-9FC7-4B35-91EE-E7CBD3448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832" y="4780068"/>
                        <a:ext cx="1458107" cy="1646237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8" name="Picture 3" descr="71-100">
                        <a:extLst>
                          <a:ext uri="{FF2B5EF4-FFF2-40B4-BE49-F238E27FC236}">
                            <a16:creationId xmlns="" xmlns:a16="http://schemas.microsoft.com/office/drawing/2014/main" id="{2123DF5E-8975-4277-A6F7-68A4A836F4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715" y="4780068"/>
                        <a:ext cx="1368153" cy="1653478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23" name="TextBox 22">
                      <a:extLst>
                        <a:ext uri="{FF2B5EF4-FFF2-40B4-BE49-F238E27FC236}">
                          <a16:creationId xmlns="" xmlns:a16="http://schemas.microsoft.com/office/drawing/2014/main" id="{1671CA2D-F2C8-4191-9F30-223E70B54D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49963" y="6132888"/>
                      <a:ext cx="44482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максимальная толщина льда (см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4407631" y="4001876"/>
                      <a:ext cx="42924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ea typeface="Verdana" panose="020B0604030504040204" pitchFamily="34" charset="0"/>
                          <a:cs typeface="Times New Roman" pitchFamily="18" charset="0"/>
                        </a:rPr>
                        <a:t>Изменение ледового режима (прогноз)</a:t>
                      </a:r>
                      <a:endParaRPr lang="ru-RU" b="1" dirty="0">
                        <a:solidFill>
                          <a:prstClr val="black"/>
                        </a:solidFill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4407631" y="4324373"/>
                      <a:ext cx="840388" cy="830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6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1981–2010 гг. </a:t>
                      </a:r>
                      <a:endParaRPr lang="ru-RU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8150363" y="4324373"/>
                      <a:ext cx="847842" cy="830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6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2071–2100 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</a:t>
                      </a:r>
                      <a:endParaRPr lang="ru-RU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</p:grpSp>
        <p:pic>
          <p:nvPicPr>
            <p:cNvPr id="4099" name="Picture 3" descr="\\server\Обмен данных\Островская Е.В\ответ МЧС\по Уровню моря_М.Очеретный\Возможные изменения береговой линии при -29,-30 (Рос.Каспий)\Терек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1" y="1742567"/>
              <a:ext cx="2755781" cy="2052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737681" y="1916832"/>
              <a:ext cx="0" cy="187814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2" name="Рисунок 31" descr="C:\Users\414000004\Desktop\633cba9f022a955c6402b02ccc1dd893.jpg"/>
          <p:cNvPicPr/>
          <p:nvPr/>
        </p:nvPicPr>
        <p:blipFill>
          <a:blip r:embed="rId6" cstate="print"/>
          <a:srcRect b="16458"/>
          <a:stretch>
            <a:fillRect/>
          </a:stretch>
        </p:blipFill>
        <p:spPr bwMode="auto">
          <a:xfrm>
            <a:off x="3332082" y="1809450"/>
            <a:ext cx="2752085" cy="195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1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4009"/>
            <a:ext cx="9143999" cy="492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Многолетние колебания уровня моря цикличны и вызваны естественными причинами</a:t>
            </a:r>
            <a:endParaRPr lang="ru-RU" sz="28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31010" y="4167594"/>
            <a:ext cx="8780165" cy="2510028"/>
            <a:chOff x="263190" y="813039"/>
            <a:chExt cx="8780165" cy="251002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0" y="1711517"/>
              <a:ext cx="2819780" cy="16115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644997" y="813039"/>
              <a:ext cx="8398358" cy="2510028"/>
              <a:chOff x="644997" y="813039"/>
              <a:chExt cx="8398358" cy="2510028"/>
            </a:xfrm>
          </p:grpSpPr>
          <p:pic>
            <p:nvPicPr>
              <p:cNvPr id="8" name="Рисунок 58" descr="\\server\Обмен данных\Очеретный М.А\_Дегтярева Л.В\Динамика Уровня_95_21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7051" y="1711518"/>
                <a:ext cx="2736304" cy="1611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048333" y="1292993"/>
                <a:ext cx="1335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1978-1995 гг.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05340" y="1292993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1996-2021 гг.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DECC25-8CE1-40D9-B407-5E48DB865DE7}"/>
                  </a:ext>
                </a:extLst>
              </p:cNvPr>
              <p:cNvSpPr txBox="1"/>
              <p:nvPr/>
            </p:nvSpPr>
            <p:spPr>
              <a:xfrm>
                <a:off x="644997" y="813039"/>
                <a:ext cx="8029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Изменения  береговой линии в северной части моря в разные периоды 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864" y="1700807"/>
                <a:ext cx="2736304" cy="1622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003217" y="1292993"/>
                <a:ext cx="13397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b="1" dirty="0" smtClean="0">
                    <a:latin typeface="Times New Roman" pitchFamily="18" charset="0"/>
                    <a:cs typeface="Times New Roman" pitchFamily="18" charset="0"/>
                  </a:rPr>
                  <a:t>1930-1977 гг.</a:t>
                </a:r>
                <a:endParaRPr lang="ru-RU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1" name="Рисунок 20" descr="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" b="64353"/>
          <a:stretch/>
        </p:blipFill>
        <p:spPr bwMode="auto">
          <a:xfrm>
            <a:off x="519889" y="1700808"/>
            <a:ext cx="8122053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3DECC25-8CE1-40D9-B407-5E48DB865DE7}"/>
              </a:ext>
            </a:extLst>
          </p:cNvPr>
          <p:cNvSpPr txBox="1"/>
          <p:nvPr/>
        </p:nvSpPr>
        <p:spPr>
          <a:xfrm>
            <a:off x="1273934" y="1202527"/>
            <a:ext cx="727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Колебания уровня Каспийского моря по историческим данным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2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AFE9C-CC57-457B-89CC-7415C1072E1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1692" y="332656"/>
            <a:ext cx="8784976" cy="1224136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ru-RU" sz="3600" dirty="0" smtClean="0">
                <a:cs typeface="Times New Roman" pitchFamily="18" charset="0"/>
              </a:rPr>
              <a:t>Для адаптации к климатическим изменениям необходимо: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260" y="1779687"/>
            <a:ext cx="85787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5EA4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учитывать цикличность многолетних колебаний уровня Каспийского моря при территориальном планировании;</a:t>
            </a:r>
          </a:p>
          <a:p>
            <a:pPr marL="342900" indent="-342900">
              <a:lnSpc>
                <a:spcPct val="150000"/>
              </a:lnSpc>
              <a:buClr>
                <a:srgbClr val="005EA4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 региональную систему наблюдений;</a:t>
            </a:r>
          </a:p>
          <a:p>
            <a:pPr marL="342900" indent="-342900">
              <a:lnSpc>
                <a:spcPct val="150000"/>
              </a:lnSpc>
              <a:buClr>
                <a:srgbClr val="005EA4"/>
              </a:buCl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повышать качество и надежность гидрометеорологической и климатической информации;</a:t>
            </a:r>
          </a:p>
          <a:p>
            <a:pPr marL="342900" indent="-342900">
              <a:lnSpc>
                <a:spcPct val="150000"/>
              </a:lnSpc>
              <a:buClr>
                <a:srgbClr val="005EA4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укреплять международный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данными в рамках КАСПКОМ, Тегеранской конвенции и др. региональных соглашений</a:t>
            </a:r>
          </a:p>
          <a:p>
            <a:pPr marL="342900" indent="-342900">
              <a:lnSpc>
                <a:spcPct val="150000"/>
              </a:lnSpc>
              <a:buClr>
                <a:srgbClr val="005EA4"/>
              </a:buClr>
              <a:buFont typeface="Wingdings" pitchFamily="2" charset="2"/>
              <a:buChar char="Ø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7318</TotalTime>
  <Words>441</Words>
  <Application>Microsoft Office PowerPoint</Application>
  <PresentationFormat>Экран (4:3)</PresentationFormat>
  <Paragraphs>100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PowerPoint</vt:lpstr>
      <vt:lpstr>Презентация PowerPoint</vt:lpstr>
      <vt:lpstr>Презентация PowerPoint</vt:lpstr>
      <vt:lpstr>Колебания уровня Каспийского моря</vt:lpstr>
      <vt:lpstr>Презентация PowerPoint</vt:lpstr>
      <vt:lpstr>Презентация PowerPoint</vt:lpstr>
      <vt:lpstr>Последствия климатических изменений для морских и прибрежных экосистем</vt:lpstr>
      <vt:lpstr>Многолетние колебания уровня моря цикличны и вызваны естественными причинами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3000009</dc:creator>
  <cp:lastModifiedBy>Director</cp:lastModifiedBy>
  <cp:revision>1309</cp:revision>
  <dcterms:created xsi:type="dcterms:W3CDTF">2021-12-02T05:17:04Z</dcterms:created>
  <dcterms:modified xsi:type="dcterms:W3CDTF">2023-12-08T09:59:41Z</dcterms:modified>
</cp:coreProperties>
</file>