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326" r:id="rId3"/>
    <p:sldId id="287" r:id="rId4"/>
    <p:sldId id="260" r:id="rId5"/>
    <p:sldId id="327" r:id="rId6"/>
    <p:sldId id="280" r:id="rId7"/>
    <p:sldId id="265" r:id="rId8"/>
    <p:sldId id="285" r:id="rId9"/>
    <p:sldId id="320" r:id="rId10"/>
    <p:sldId id="323" r:id="rId11"/>
    <p:sldId id="295" r:id="rId12"/>
    <p:sldId id="324" r:id="rId13"/>
    <p:sldId id="312" r:id="rId14"/>
    <p:sldId id="314" r:id="rId15"/>
    <p:sldId id="313" r:id="rId16"/>
    <p:sldId id="291" r:id="rId17"/>
    <p:sldId id="321" r:id="rId18"/>
    <p:sldId id="322" r:id="rId19"/>
    <p:sldId id="328" r:id="rId20"/>
    <p:sldId id="319" r:id="rId21"/>
    <p:sldId id="325" r:id="rId22"/>
    <p:sldId id="32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0" autoAdjust="0"/>
  </p:normalViewPr>
  <p:slideViewPr>
    <p:cSldViewPr>
      <p:cViewPr varScale="1">
        <p:scale>
          <a:sx n="117" d="100"/>
          <a:sy n="117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PowerPoint_97-2003_Presentation1.pp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0648"/>
            <a:ext cx="8643966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803149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ВОЛГО-КАСПИЙСКИЙ МОРСКОЙ СУДОХОДНЫЙ КАНАЛ В ТРЕТЬЕМ ТЫСЯЧЕЛЕТИИ – ОТ СТАРЫХ ПРИНЦИПОВ К НОВЫМ ИДЕЯМ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35769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dirty="0" err="1" smtClean="0"/>
              <a:t>Бухарицин</a:t>
            </a:r>
            <a:r>
              <a:rPr lang="ru-RU" dirty="0" smtClean="0"/>
              <a:t> П.И., </a:t>
            </a:r>
            <a:r>
              <a:rPr lang="ru-RU" dirty="0" err="1" smtClean="0"/>
              <a:t>Русанов</a:t>
            </a:r>
            <a:r>
              <a:rPr lang="ru-RU" dirty="0" smtClean="0"/>
              <a:t> Н.В., Арманский А.Г., </a:t>
            </a:r>
            <a:r>
              <a:rPr lang="ru-RU" dirty="0" err="1" smtClean="0"/>
              <a:t>Беззубиков</a:t>
            </a:r>
            <a:r>
              <a:rPr lang="ru-RU" dirty="0" smtClean="0"/>
              <a:t> Л.Г.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66159" y="5857892"/>
            <a:ext cx="375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Астрахань - 2017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C:\Users\Piter\Desktop\Эмблема АО РГО 06-03-2017_14-24-47\Астраханское  отделение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28055"/>
            <a:ext cx="1045920" cy="67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38" y="75404"/>
            <a:ext cx="944146" cy="87065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5043"/>
            <a:ext cx="4083198" cy="588152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318321" cy="803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Autofit/>
          </a:bodyPr>
          <a:lstStyle/>
          <a:p>
            <a:r>
              <a:rPr lang="ru-RU" sz="2200" dirty="0"/>
              <a:t>Базовым судном для дооборудования под МЦС нами выбран </a:t>
            </a:r>
            <a:r>
              <a:rPr lang="ru-RU" sz="2200" dirty="0" err="1"/>
              <a:t>нефтерудовоз</a:t>
            </a:r>
            <a:r>
              <a:rPr lang="ru-RU" sz="2200" dirty="0"/>
              <a:t> проекта 15790, как обладающий нужным районом плавания, размерами, энергетической оснащенностью и недостаточно востребованный для транспортной </a:t>
            </a:r>
            <a:r>
              <a:rPr lang="ru-RU" sz="2200" dirty="0" smtClean="0"/>
              <a:t>работы. При этом:</a:t>
            </a:r>
            <a:endParaRPr lang="ru-RU" sz="2200" dirty="0"/>
          </a:p>
          <a:p>
            <a:r>
              <a:rPr lang="ru-RU" sz="2200" dirty="0"/>
              <a:t>Судно дооборудуется дополнительными устройствами и механизмами. </a:t>
            </a:r>
          </a:p>
          <a:p>
            <a:r>
              <a:rPr lang="ru-RU" sz="2200" dirty="0" smtClean="0"/>
              <a:t>Свайным  </a:t>
            </a:r>
            <a:r>
              <a:rPr lang="ru-RU" sz="2200" dirty="0"/>
              <a:t>устройством для быстрой и </a:t>
            </a:r>
            <a:r>
              <a:rPr lang="ru-RU" sz="2200"/>
              <a:t>надежной </a:t>
            </a:r>
            <a:r>
              <a:rPr lang="ru-RU" sz="2200" smtClean="0"/>
              <a:t>установки </a:t>
            </a:r>
            <a:r>
              <a:rPr lang="ru-RU" sz="2200" dirty="0"/>
              <a:t>на любой  акватории. </a:t>
            </a:r>
          </a:p>
          <a:p>
            <a:r>
              <a:rPr lang="ru-RU" sz="2200" dirty="0" smtClean="0"/>
              <a:t>Портальным </a:t>
            </a:r>
            <a:r>
              <a:rPr lang="ru-RU" sz="2200" dirty="0"/>
              <a:t>краном грузоподъёмностью 5 т над грузовым трюмом. </a:t>
            </a:r>
          </a:p>
          <a:p>
            <a:r>
              <a:rPr lang="ru-RU" sz="2200" dirty="0" err="1" smtClean="0"/>
              <a:t>Гидроперегружателем</a:t>
            </a:r>
            <a:r>
              <a:rPr lang="ru-RU" sz="2200" dirty="0"/>
              <a:t>, производительностью 1000 м³/час на портале крана. </a:t>
            </a:r>
          </a:p>
          <a:p>
            <a:r>
              <a:rPr lang="ru-RU" sz="2200" dirty="0" smtClean="0"/>
              <a:t>Гидромониторами </a:t>
            </a:r>
            <a:r>
              <a:rPr lang="ru-RU" sz="2200" dirty="0"/>
              <a:t>и переливными устройствами для обработки трюма. </a:t>
            </a:r>
          </a:p>
          <a:p>
            <a:r>
              <a:rPr lang="ru-RU" sz="2200" dirty="0" smtClean="0"/>
              <a:t>При </a:t>
            </a:r>
            <a:r>
              <a:rPr lang="ru-RU" sz="2200" dirty="0"/>
              <a:t>необходимости МЦС может быть дооборудовано </a:t>
            </a:r>
            <a:r>
              <a:rPr lang="ru-RU" sz="2200" dirty="0" err="1"/>
              <a:t>грунтоприемными</a:t>
            </a:r>
            <a:r>
              <a:rPr lang="ru-RU" sz="2200" dirty="0"/>
              <a:t> устройствами и выполнять функции СЗС.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56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Нефтерудовоз</a:t>
            </a:r>
            <a:r>
              <a:rPr lang="ru-RU" dirty="0" smtClean="0">
                <a:solidFill>
                  <a:schemeClr val="tx1"/>
                </a:solidFill>
              </a:rPr>
              <a:t> проекта 1570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2466" name="Picture 2" descr="I:\Documents\Desktop\СОВЕЩАНИЕ В РОСМОРПОРТЕ\1570-127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451" y="1357298"/>
            <a:ext cx="8736741" cy="5336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Основные </a:t>
            </a:r>
            <a:r>
              <a:rPr lang="ru-RU" sz="2000" dirty="0" err="1">
                <a:solidFill>
                  <a:schemeClr val="tx1"/>
                </a:solidFill>
              </a:rPr>
              <a:t>размерения</a:t>
            </a:r>
            <a:r>
              <a:rPr lang="ru-RU" sz="2000" dirty="0">
                <a:solidFill>
                  <a:schemeClr val="tx1"/>
                </a:solidFill>
              </a:rPr>
              <a:t>, характеристики </a:t>
            </a:r>
            <a:r>
              <a:rPr lang="ru-RU" sz="2000" dirty="0" err="1">
                <a:solidFill>
                  <a:schemeClr val="tx1"/>
                </a:solidFill>
              </a:rPr>
              <a:t>нефтерудовоза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проектов 1570 и 15790.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281607"/>
              </p:ext>
            </p:extLst>
          </p:nvPr>
        </p:nvGraphicFramePr>
        <p:xfrm>
          <a:off x="683567" y="1124745"/>
          <a:ext cx="7848870" cy="5472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569"/>
                <a:gridCol w="2687610"/>
                <a:gridCol w="1542122"/>
                <a:gridCol w="1809569"/>
              </a:tblGrid>
              <a:tr h="5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характеристик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Проект 1570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Проект 15790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125,6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Ширина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Емкость трюма м³.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Мощность двигателя кВт.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х 485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х 700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9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Мощность вспомогательного дизель генератора, кВт.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х l00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х 160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9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Насосы грузовые производительность м³/час.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х 450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х 450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64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Стоимость млн. руб.: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Приобретение действующего судна.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Дооборудование, ремонт.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 Итого: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3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462174" cy="8378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СУЩЕСТВУЮЩАЯ СХЕМА ДНОУГЛУБИТЕЛЬНЫХ РАБОТ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(1-й вариант)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I:\Documents\Desktop\СОВЕЩАНИЕ В РОСМОРПОРТЕ\getЫЕРПЫ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143116"/>
            <a:ext cx="2500330" cy="187524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prst="angle"/>
          </a:sp3d>
        </p:spPr>
      </p:pic>
      <p:sp>
        <p:nvSpPr>
          <p:cNvPr id="7" name="Овал 6"/>
          <p:cNvSpPr/>
          <p:nvPr/>
        </p:nvSpPr>
        <p:spPr>
          <a:xfrm>
            <a:off x="1403648" y="1268760"/>
            <a:ext cx="4032448" cy="1803050"/>
          </a:xfrm>
          <a:prstGeom prst="ellipse">
            <a:avLst/>
          </a:prstGeom>
          <a:scene3d>
            <a:camera prst="isometricRight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Сброс грунта на бровки канала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0" y="928670"/>
            <a:ext cx="9144000" cy="37862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57554" y="4286256"/>
            <a:ext cx="5786446" cy="257174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15074" y="2500307"/>
            <a:ext cx="1857388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Земснаряд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>
            <a:off x="4000496" y="2714620"/>
            <a:ext cx="2143140" cy="857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28860" y="430743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ВКМСК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rot="10800000" flipV="1">
            <a:off x="785786" y="5214950"/>
            <a:ext cx="2214578" cy="92869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285852" y="50006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течение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8822214" cy="7388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СУЩЕСТВУЮЩАЯ СХЕМА ДНОУГЛУБИТЕЛЬНЫХ РАБОТ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(2-й вариант)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5" name="Содержимое 14" descr="I:\Documents\Desktop\zemlesosurengo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428868"/>
            <a:ext cx="2143108" cy="176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prst="convex"/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0" y="928670"/>
            <a:ext cx="9144000" cy="37862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57554" y="4286256"/>
            <a:ext cx="5786446" cy="257174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3357554" y="2643182"/>
            <a:ext cx="2714644" cy="1143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714744" y="2428868"/>
            <a:ext cx="2500330" cy="10001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28860" y="430743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ВКМСК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rot="10800000" flipV="1">
            <a:off x="785786" y="5214950"/>
            <a:ext cx="2214578" cy="92869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285852" y="50006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течение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2571744"/>
            <a:ext cx="2143140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Земснаряд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02444" y="881657"/>
            <a:ext cx="3024336" cy="1742028"/>
          </a:xfrm>
          <a:prstGeom prst="ellipse">
            <a:avLst/>
          </a:prstGeom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Район дампинга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или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берегового складирования грунта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858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СУЩЕСТВУЮЩАЯ СХЕМА ДНОУГЛУБИТЕЛЬНЫХ РАБОТ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(3-й вариант)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I:\Documents\Desktop\СОВЕЩАНИЕ В РОСМОРПОРТЕ\getЫЕРПЫ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3116"/>
            <a:ext cx="2500330" cy="187524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0" y="928670"/>
            <a:ext cx="9144000" cy="37862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57554" y="4286256"/>
            <a:ext cx="5786446" cy="257174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00760" y="507207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Загружающееся</a:t>
            </a:r>
          </a:p>
          <a:p>
            <a:r>
              <a:rPr lang="ru-RU" sz="1400" dirty="0" smtClean="0"/>
              <a:t>шаланда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15074" y="2500307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Земснаряд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>
            <a:off x="3143240" y="2643182"/>
            <a:ext cx="3857652" cy="18573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2536017" y="3107529"/>
            <a:ext cx="2143140" cy="1643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857356" y="430743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ВКМСК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rot="10800000" flipV="1">
            <a:off x="785786" y="5143512"/>
            <a:ext cx="2214578" cy="92869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214414" y="50006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течение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143380"/>
            <a:ext cx="1010761" cy="65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00636"/>
            <a:ext cx="1010761" cy="65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cxnSp>
        <p:nvCxnSpPr>
          <p:cNvPr id="31" name="Прямая со стрелкой 30"/>
          <p:cNvCxnSpPr/>
          <p:nvPr/>
        </p:nvCxnSpPr>
        <p:spPr>
          <a:xfrm flipV="1">
            <a:off x="5429256" y="4786322"/>
            <a:ext cx="1571636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flipH="1">
            <a:off x="3929058" y="564357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Ожидающая загрузки</a:t>
            </a:r>
          </a:p>
          <a:p>
            <a:r>
              <a:rPr lang="ru-RU" sz="1400" dirty="0" smtClean="0"/>
              <a:t>шаланда</a:t>
            </a:r>
            <a:endParaRPr lang="ru-RU" sz="1400" dirty="0"/>
          </a:p>
        </p:txBody>
      </p:sp>
      <p:sp>
        <p:nvSpPr>
          <p:cNvPr id="21" name="Овал 20"/>
          <p:cNvSpPr/>
          <p:nvPr/>
        </p:nvSpPr>
        <p:spPr>
          <a:xfrm>
            <a:off x="1202444" y="881657"/>
            <a:ext cx="3024336" cy="1742028"/>
          </a:xfrm>
          <a:prstGeom prst="ellipse">
            <a:avLst/>
          </a:prstGeom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Район дампинга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или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берегового складирования грунта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5179222" cy="58092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ПРЕДЛАГАЕМАЯ СХЕМА ДНОУГЛУБИТЕЛЬНЫХ РАБОТ ПРИ СОВМЕСТНОМ ИСПОЛЬЗОВАНИИ САМООТВОЗНОГО ЗЕМЛЕСОСА (СЗС)  И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НЕСКОЛЬКИХ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СПЕЦИАЛЬНЫХ МНОГОЦЕЛЕВЫХ СУДОВ (МЦС).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I:\Documents\Desktop\СОВЕЩАНИЕ В РОСМОРПОРТЕ\getЫЕРПЫ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171775"/>
            <a:ext cx="2500330" cy="187524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prst="convex"/>
          </a:sp3d>
        </p:spPr>
      </p:pic>
      <p:pic>
        <p:nvPicPr>
          <p:cNvPr id="5" name="Picture 2" descr="I:\Documents\Desktop\СОВЕЩАНИЕ В РОСМОРПОРТЕ\1570-127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542" y="4259593"/>
            <a:ext cx="1169517" cy="71438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6" name="Picture 2" descr="I:\Documents\Desktop\СОВЕЩАНИЕ В РОСМОРПОРТЕ\1570-127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6000768"/>
            <a:ext cx="1143008" cy="69818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7" name="Овал 6"/>
          <p:cNvSpPr/>
          <p:nvPr/>
        </p:nvSpPr>
        <p:spPr>
          <a:xfrm>
            <a:off x="5274410" y="67956"/>
            <a:ext cx="3024336" cy="1742028"/>
          </a:xfrm>
          <a:prstGeom prst="ellipse">
            <a:avLst/>
          </a:prstGeom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Район дампинга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или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берегового складирования грунта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0" y="928670"/>
            <a:ext cx="9144000" cy="37862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57554" y="4286256"/>
            <a:ext cx="5786446" cy="257174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29454" y="4929198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Первое - загружающееся</a:t>
            </a:r>
          </a:p>
          <a:p>
            <a:r>
              <a:rPr lang="ru-RU" sz="1400" dirty="0" smtClean="0"/>
              <a:t>Судно (МЦС)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3848" y="5143512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Второе - отстаивающееся</a:t>
            </a:r>
          </a:p>
          <a:p>
            <a:r>
              <a:rPr lang="ru-RU" sz="1400" dirty="0" smtClean="0"/>
              <a:t>Судно (МЦС)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15074" y="2500307"/>
            <a:ext cx="2428892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Земснаряд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6070652" y="2508172"/>
            <a:ext cx="307890" cy="18043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643175" y="2541107"/>
            <a:ext cx="3000395" cy="331678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357554" y="5000636"/>
            <a:ext cx="3429024" cy="1452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3357554" y="5072074"/>
            <a:ext cx="2726614" cy="12144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28860" y="430743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ВКМСК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rot="10800000" flipV="1">
            <a:off x="285720" y="5357826"/>
            <a:ext cx="1928826" cy="92869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42910" y="5072074"/>
            <a:ext cx="126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течение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2" name="Picture 2" descr="I:\Documents\Desktop\СОВЕЩАНИЕ В РОСМОРПОРТЕ\1570-127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9148" y="1761270"/>
            <a:ext cx="1143008" cy="69818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2873455" y="2171775"/>
            <a:ext cx="14876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Третье -</a:t>
            </a:r>
          </a:p>
          <a:p>
            <a:r>
              <a:rPr lang="ru-RU" sz="1400" dirty="0" smtClean="0"/>
              <a:t>Разгружающееся</a:t>
            </a:r>
          </a:p>
          <a:p>
            <a:r>
              <a:rPr lang="ru-RU" sz="1400" dirty="0" smtClean="0"/>
              <a:t>Судно (МЦС)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709160"/>
          </a:xfrm>
        </p:spPr>
        <p:txBody>
          <a:bodyPr>
            <a:noAutofit/>
          </a:bodyPr>
          <a:lstStyle/>
          <a:p>
            <a:r>
              <a:rPr lang="ru-RU" sz="2400" dirty="0"/>
              <a:t>Следует обратить внимание на то, что эти схемы, не противоречат, а наоборот, дополняют друг </a:t>
            </a:r>
            <a:r>
              <a:rPr lang="ru-RU" sz="2400" dirty="0" smtClean="0"/>
              <a:t>друга. Предлагаемая </a:t>
            </a:r>
            <a:r>
              <a:rPr lang="ru-RU" sz="2400" dirty="0"/>
              <a:t>модернизированная  схема изменения технологии </a:t>
            </a:r>
            <a:r>
              <a:rPr lang="ru-RU" sz="2400" dirty="0" smtClean="0"/>
              <a:t>работ, предусматривающая </a:t>
            </a:r>
            <a:r>
              <a:rPr lang="ru-RU" sz="2400" dirty="0"/>
              <a:t>введение дополнительного звена – многоцелевого судна (МЦС</a:t>
            </a:r>
            <a:r>
              <a:rPr lang="ru-RU" sz="2400" dirty="0" smtClean="0"/>
              <a:t>), позволит</a:t>
            </a:r>
            <a:r>
              <a:rPr lang="ru-RU" sz="2400" dirty="0"/>
              <a:t>, несмотря на недостаточную изученность процессов перемещения наносов из </a:t>
            </a:r>
            <a:r>
              <a:rPr lang="ru-RU" sz="2400" dirty="0" err="1"/>
              <a:t>забровочных</a:t>
            </a:r>
            <a:r>
              <a:rPr lang="ru-RU" sz="2400" dirty="0"/>
              <a:t> пространств (в </a:t>
            </a:r>
            <a:r>
              <a:rPr lang="ru-RU" sz="2400" dirty="0" err="1"/>
              <a:t>т.ч</a:t>
            </a:r>
            <a:r>
              <a:rPr lang="ru-RU" sz="2400" dirty="0"/>
              <a:t>. от подводных свалок) в ложе ВКМСК, только на недопущении подводных свалок сократить объемы работ на </a:t>
            </a:r>
            <a:r>
              <a:rPr lang="ru-RU" sz="2400" dirty="0" smtClean="0"/>
              <a:t>30-40</a:t>
            </a:r>
            <a:r>
              <a:rPr lang="ru-RU" sz="2400" dirty="0"/>
              <a:t>%. Это не означает, что другие способы борьбы с </a:t>
            </a:r>
            <a:r>
              <a:rPr lang="ru-RU" sz="2400" dirty="0" err="1"/>
              <a:t>заносимостью</a:t>
            </a:r>
            <a:r>
              <a:rPr lang="ru-RU" sz="2400" dirty="0"/>
              <a:t> с использованием защитных дамб, «ловушек» и др. предаются забвению. Работы по поиску путей их реализации следует продолжать, т.к. они могут сократить объем дноуглубительных работ еще на 30-40%. </a:t>
            </a:r>
          </a:p>
        </p:txBody>
      </p:sp>
    </p:spTree>
    <p:extLst>
      <p:ext uri="{BB962C8B-B14F-4D97-AF65-F5344CB8AC3E}">
        <p14:creationId xmlns:p14="http://schemas.microsoft.com/office/powerpoint/2010/main" val="35640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130100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</a:rPr>
              <a:t>Оценки для ориентировочного расчета кругового рейса, принятые в соответствии с характеристиками судов по времени и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условным единицам </a:t>
            </a:r>
            <a:r>
              <a:rPr lang="ru-RU" sz="2400" dirty="0">
                <a:solidFill>
                  <a:schemeClr val="tx1"/>
                </a:solidFill>
                <a:effectLst/>
              </a:rPr>
              <a:t>«УЕ».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556731"/>
              </p:ext>
            </p:extLst>
          </p:nvPr>
        </p:nvGraphicFramePr>
        <p:xfrm>
          <a:off x="107504" y="1412776"/>
          <a:ext cx="8856983" cy="5040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465"/>
                <a:gridCol w="2167787"/>
                <a:gridCol w="892016"/>
                <a:gridCol w="900379"/>
                <a:gridCol w="1204223"/>
                <a:gridCol w="1186569"/>
                <a:gridCol w="918963"/>
                <a:gridCol w="989581"/>
              </a:tblGrid>
              <a:tr h="879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операции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в часах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час стоимости в «УЕ»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грунта, м³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п.п.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СЗС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МЦС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СЗС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МЦС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СЗС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МЦС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79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Переход на свалку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и обратно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5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92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Загрузка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Выгрузка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Отстой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4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123136"/>
              </p:ext>
            </p:extLst>
          </p:nvPr>
        </p:nvGraphicFramePr>
        <p:xfrm>
          <a:off x="4860032" y="1210286"/>
          <a:ext cx="3879899" cy="549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crobat Document" r:id="rId3" imgW="5667119" imgH="8019810" progId="AcroExch.Document.DC">
                  <p:embed/>
                </p:oleObj>
              </mc:Choice>
              <mc:Fallback>
                <p:oleObj name="Acrobat Document" r:id="rId3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0032" y="1210286"/>
                        <a:ext cx="3879899" cy="549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039686"/>
              </p:ext>
            </p:extLst>
          </p:nvPr>
        </p:nvGraphicFramePr>
        <p:xfrm>
          <a:off x="683568" y="260648"/>
          <a:ext cx="4032448" cy="5529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Acrobat Document" r:id="rId5" imgW="5829199" imgH="7991460" progId="AcroExch.Document.DC">
                  <p:embed/>
                </p:oleObj>
              </mc:Choice>
              <mc:Fallback>
                <p:oleObj name="Acrobat Document" r:id="rId5" imgW="5829199" imgH="79914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260648"/>
                        <a:ext cx="4032448" cy="5529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2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221377"/>
              </p:ext>
            </p:extLst>
          </p:nvPr>
        </p:nvGraphicFramePr>
        <p:xfrm>
          <a:off x="0" y="332656"/>
          <a:ext cx="9108504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Презентация" r:id="rId4" imgW="6094639" imgH="3427618" progId="PowerPoint.Show.8">
                  <p:embed/>
                </p:oleObj>
              </mc:Choice>
              <mc:Fallback>
                <p:oleObj name="Презентация" r:id="rId4" imgW="6094639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332656"/>
                        <a:ext cx="9108504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7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5000" b="1" dirty="0" smtClean="0"/>
              <a:t>ВЫВОДЫ</a:t>
            </a:r>
          </a:p>
          <a:p>
            <a:pPr algn="ctr"/>
            <a:endParaRPr lang="ru-RU" sz="4400" dirty="0"/>
          </a:p>
          <a:p>
            <a:r>
              <a:rPr lang="ru-RU" sz="6000" b="1" dirty="0"/>
              <a:t>Напрашивается решение. Если уж вынули из ложа канала грунт, то не следует его перекладывать многократно до самого свала глубин, а сразу вывезти специальным судном большой грузоподъемности на любое место по берегу ВКМСК (или другое место на суше) для использования его в хозяйственных целях. Реализация этого предложения  позволит:</a:t>
            </a:r>
          </a:p>
          <a:p>
            <a:r>
              <a:rPr lang="ru-RU" sz="6000" b="1" dirty="0"/>
              <a:t>В течение 2-5 лет резко сократить объем выполняемых дноуглубительных работ до 2-3 млн. м³ в год);</a:t>
            </a:r>
          </a:p>
          <a:p>
            <a:r>
              <a:rPr lang="ru-RU" sz="6000" b="1" dirty="0"/>
              <a:t>Наладить реальный учет количества наносов и их рациональное использование в хозяйственных целях;</a:t>
            </a:r>
          </a:p>
          <a:p>
            <a:r>
              <a:rPr lang="ru-RU" sz="6000" b="1" dirty="0"/>
              <a:t>Ликвидировать лимитирующие участки с односторонним движением;</a:t>
            </a:r>
          </a:p>
          <a:p>
            <a:r>
              <a:rPr lang="ru-RU" sz="6000" b="1" dirty="0"/>
              <a:t>Обеспечить поддержание паспортных характеристик канала с помощью собственного флота (оптимальный набор транспортных средств и дноуглубительной техники);</a:t>
            </a:r>
          </a:p>
          <a:p>
            <a:r>
              <a:rPr lang="ru-RU" sz="6000" b="1" dirty="0"/>
              <a:t>Подготовить предложения по реконструкции ВКМСК с целью максимального использования возможностей предоставляемых новой концепцией с учетом ликвидации одностороннего движения в морской, и по возможности в речной части ВКМСК, и улучшения гидрологического </a:t>
            </a:r>
            <a:r>
              <a:rPr lang="ru-RU" sz="6000" b="1" dirty="0" smtClean="0"/>
              <a:t>режима.</a:t>
            </a:r>
            <a:endParaRPr lang="ru-RU" sz="6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4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/>
              <a:t>ЗАКЛЮЧЕНИЕ</a:t>
            </a:r>
          </a:p>
          <a:p>
            <a:pPr algn="ctr"/>
            <a:endParaRPr lang="ru-RU" b="1" dirty="0"/>
          </a:p>
          <a:p>
            <a:pPr algn="just"/>
            <a:r>
              <a:rPr lang="ru-RU" b="1" dirty="0"/>
              <a:t>Изложенные аргументы и оценки показывают, что предложенная схема совместной работы СЗС и МЦC более эффективна, чем ныне существующая. Достигается это за счет более полного использования производительности СЗС по количеству вынимаемого грунта, сокращения возвратной </a:t>
            </a:r>
            <a:r>
              <a:rPr lang="ru-RU" b="1" dirty="0" err="1"/>
              <a:t>заносимости</a:t>
            </a:r>
            <a:r>
              <a:rPr lang="ru-RU" b="1" dirty="0"/>
              <a:t> канала и, соответственно, объемов работ. </a:t>
            </a:r>
            <a:endParaRPr lang="ru-RU" b="1" dirty="0" smtClean="0"/>
          </a:p>
          <a:p>
            <a:pPr algn="just"/>
            <a:r>
              <a:rPr lang="ru-RU" b="1" dirty="0" smtClean="0"/>
              <a:t>Передача </a:t>
            </a:r>
            <a:r>
              <a:rPr lang="ru-RU" b="1" dirty="0"/>
              <a:t>работы по транспортировке пульпы с СЗС, на МЦC, как показывают расчеты, целесообразна даже при введении промежуточной операции перегрузки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Дополнительная выгода от сокращения ущерба окружающей среде, сокращения объема работ, использования в хозяйственной деятельности изъятых грунтов и др. будет несравненно больше и быстро окупят расходы, связанные с приобретением, дооборудованием, ремонтом и эксплуатацией МЦC. </a:t>
            </a:r>
          </a:p>
        </p:txBody>
      </p:sp>
    </p:spTree>
    <p:extLst>
      <p:ext uri="{BB962C8B-B14F-4D97-AF65-F5344CB8AC3E}">
        <p14:creationId xmlns:p14="http://schemas.microsoft.com/office/powerpoint/2010/main" val="38759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Ф О Т О\фото Проходцы Каспия\getIАПРАПРmag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" y="0"/>
            <a:ext cx="9157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7967" y="4293096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840"/>
              </a:lnSpc>
            </a:pPr>
            <a:r>
              <a:rPr lang="ru-RU" sz="3200" dirty="0" smtClean="0">
                <a:latin typeface="Arial Black" pitchFamily="34" charset="0"/>
              </a:rPr>
              <a:t>СПАСИБО</a:t>
            </a:r>
            <a:endParaRPr lang="ru-RU" sz="2000" dirty="0">
              <a:latin typeface="Arial Black" pitchFamily="34" charset="0"/>
            </a:endParaRPr>
          </a:p>
          <a:p>
            <a:pPr algn="ctr">
              <a:lnSpc>
                <a:spcPts val="3840"/>
              </a:lnSpc>
            </a:pPr>
            <a:r>
              <a:rPr lang="ru-RU" sz="3200" dirty="0" smtClean="0">
                <a:latin typeface="Arial Black" pitchFamily="34" charset="0"/>
              </a:rPr>
              <a:t>ЗА</a:t>
            </a:r>
            <a:endParaRPr lang="ru-RU" sz="2000" dirty="0">
              <a:latin typeface="Arial Black" pitchFamily="34" charset="0"/>
            </a:endParaRPr>
          </a:p>
          <a:p>
            <a:pPr algn="ctr">
              <a:lnSpc>
                <a:spcPts val="3840"/>
              </a:lnSpc>
            </a:pPr>
            <a:r>
              <a:rPr lang="ru-RU" sz="3200" dirty="0">
                <a:latin typeface="Arial Black" pitchFamily="34" charset="0"/>
              </a:rPr>
              <a:t>ВНИМАНИЕ</a:t>
            </a:r>
            <a:r>
              <a:rPr lang="ru-RU" sz="3200" b="1" dirty="0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514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549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</a:rPr>
              <a:t>Буксировка негабаритных объектов по ВКМСК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37889" name="Picture 1" descr="I:\Documents\Desktop\СОВЕЩАНИЕ В РОСМОРПОРТЕ\21ec19aa9b7a7336862087db69afc2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071546"/>
            <a:ext cx="8712968" cy="5534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4287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effectLst/>
              </a:rPr>
              <a:t>20 октября 2015г. в Астрахани развели Старый мост. Сделали это для прохода военных кораблей Ирана. Три военных судна иранских ВМС - эсминец «</a:t>
            </a:r>
            <a:r>
              <a:rPr lang="ru-RU" sz="1400" b="1" dirty="0" err="1" smtClean="0">
                <a:solidFill>
                  <a:schemeClr val="tx1"/>
                </a:solidFill>
                <a:effectLst/>
              </a:rPr>
              <a:t>Дамаванд</a:t>
            </a:r>
            <a:r>
              <a:rPr lang="ru-RU" sz="1400" b="1" dirty="0" smtClean="0">
                <a:solidFill>
                  <a:schemeClr val="tx1"/>
                </a:solidFill>
                <a:effectLst/>
              </a:rPr>
              <a:t>» и два ракетных катера «</a:t>
            </a:r>
            <a:r>
              <a:rPr lang="ru-RU" sz="1400" b="1" dirty="0" err="1" smtClean="0">
                <a:solidFill>
                  <a:schemeClr val="tx1"/>
                </a:solidFill>
                <a:effectLst/>
              </a:rPr>
              <a:t>Джушан</a:t>
            </a:r>
            <a:r>
              <a:rPr lang="ru-RU" sz="1400" b="1" dirty="0" smtClean="0">
                <a:solidFill>
                  <a:schemeClr val="tx1"/>
                </a:solidFill>
                <a:effectLst/>
              </a:rPr>
              <a:t>» и «</a:t>
            </a:r>
            <a:r>
              <a:rPr lang="ru-RU" sz="1400" b="1" dirty="0" err="1" smtClean="0">
                <a:solidFill>
                  <a:schemeClr val="tx1"/>
                </a:solidFill>
                <a:effectLst/>
              </a:rPr>
              <a:t>Пейкан</a:t>
            </a:r>
            <a:r>
              <a:rPr lang="ru-RU" sz="1400" b="1" dirty="0" smtClean="0">
                <a:solidFill>
                  <a:schemeClr val="tx1"/>
                </a:solidFill>
                <a:effectLst/>
              </a:rPr>
              <a:t>», прибыли в наш регион с дружественным визитом. В Каспийском море отряд иранских кораблей встретил российский малый артиллерийский корабль «Махачкала». В его сопровождении иранские моряки прошли по реке Волга до Астрахани. В 8 утра 21 октября  ракетные катера  пришвартовались к причалу напротив памятника Петру I. У третьего иранского корабля „</a:t>
            </a:r>
            <a:r>
              <a:rPr lang="ru-RU" sz="1400" b="1" dirty="0" err="1" smtClean="0">
                <a:solidFill>
                  <a:schemeClr val="tx1"/>
                </a:solidFill>
                <a:effectLst/>
              </a:rPr>
              <a:t>Дамаванд</a:t>
            </a:r>
            <a:r>
              <a:rPr lang="ru-RU" sz="1400" b="1" dirty="0" smtClean="0">
                <a:solidFill>
                  <a:schemeClr val="tx1"/>
                </a:solidFill>
                <a:effectLst/>
              </a:rPr>
              <a:t>“ большая осадка, и он не смог войти в Волго-Каспийский канал,  поэтому эсминец остался стоять на рейде в море на входе в канал», — уточнили в Каспийской флотилии.</a:t>
            </a:r>
            <a:endParaRPr lang="ru-RU" sz="14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56572"/>
            <a:ext cx="5005220" cy="28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3501008"/>
            <a:ext cx="4714860" cy="31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I:\Documents\Desktop\DSC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132856"/>
            <a:ext cx="3244534" cy="2157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ГИДРОМЕТЕОРОЛОГИЧЕСКИЕ ФАКТОРЫ ВЛИЯЮЩИЕ НА ЭКСПЛУАТАЦИОННЫЕ ХАРАКТЕРИСТИКИ ВОЛГО-ВАСПИЙСКОГО МОРСКОГО СУЖОХОДНОГО КАНАЛА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44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Возвратная </a:t>
            </a:r>
            <a:r>
              <a:rPr lang="ru-RU" sz="3600" dirty="0" err="1" smtClean="0">
                <a:solidFill>
                  <a:schemeClr val="tx1"/>
                </a:solidFill>
              </a:rPr>
              <a:t>заносимость</a:t>
            </a:r>
            <a:r>
              <a:rPr lang="ru-RU" sz="3600" dirty="0" smtClean="0">
                <a:solidFill>
                  <a:schemeClr val="tx1"/>
                </a:solidFill>
              </a:rPr>
              <a:t> ВКМСК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19" descr="DV0003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785794"/>
            <a:ext cx="8712968" cy="5875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834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Ледовые процессы в ВКМСК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I:\Documents\Desktop\СОВЕЩАНИЕ В РОСМОРПОРТЕ\10. DSCN0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80920" cy="56562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Значительные многолетние колебания уровня Каспийского моря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7346" name="Picture 2" descr="I:\Documents\Desktop\РАБОЧИЙ СТОЛ\МОИ СТАТЬИ и ДОКЛАДЫ\опубликована в Вестнике МГУ ОГОРОДОВ\рис4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081762"/>
            <a:ext cx="8229600" cy="374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33670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/>
              <a:t>С П Р А В К А</a:t>
            </a:r>
          </a:p>
          <a:p>
            <a:pPr algn="ctr"/>
            <a:endParaRPr lang="ru-RU" b="1" dirty="0" smtClean="0"/>
          </a:p>
          <a:p>
            <a:r>
              <a:rPr lang="ru-RU" b="1" dirty="0" smtClean="0"/>
              <a:t>За </a:t>
            </a:r>
            <a:r>
              <a:rPr lang="ru-RU" b="1" dirty="0"/>
              <a:t>35 лет (1980-2015 года - полный цикл снижения и подъема Каспия) из ложа ВКМСК извлечено (по отчетам) 70  млн. </a:t>
            </a:r>
            <a:r>
              <a:rPr lang="ru-RU" b="1" dirty="0" smtClean="0"/>
              <a:t>м³ </a:t>
            </a:r>
            <a:r>
              <a:rPr lang="ru-RU" b="1" dirty="0"/>
              <a:t>, при среднегодовом объеме в 2 млн. </a:t>
            </a:r>
            <a:r>
              <a:rPr lang="ru-RU" b="1" dirty="0" smtClean="0"/>
              <a:t>м³  </a:t>
            </a:r>
            <a:r>
              <a:rPr lang="ru-RU" b="1" dirty="0"/>
              <a:t>и  максимальном годовом </a:t>
            </a:r>
            <a:r>
              <a:rPr lang="ru-RU" b="1" dirty="0" smtClean="0"/>
              <a:t>4,08 млн</a:t>
            </a:r>
            <a:r>
              <a:rPr lang="ru-RU" b="1" dirty="0"/>
              <a:t>. </a:t>
            </a:r>
            <a:r>
              <a:rPr lang="ru-RU" b="1" dirty="0" smtClean="0"/>
              <a:t>м³  (2015 </a:t>
            </a:r>
            <a:r>
              <a:rPr lang="ru-RU" b="1" dirty="0"/>
              <a:t>год). Даже если посчитать, что все наносы доставленные рекой за 3 года в морскую часть ВКМСК осели в ложе канала, то объем других источников  </a:t>
            </a:r>
            <a:r>
              <a:rPr lang="ru-RU" b="1" dirty="0" err="1"/>
              <a:t>заносимости</a:t>
            </a:r>
            <a:r>
              <a:rPr lang="ru-RU" b="1" dirty="0"/>
              <a:t> составит 5,79  млн. </a:t>
            </a:r>
            <a:r>
              <a:rPr lang="ru-RU" b="1" dirty="0" smtClean="0"/>
              <a:t>м³ </a:t>
            </a:r>
            <a:r>
              <a:rPr lang="ru-RU" b="1" dirty="0"/>
              <a:t>, т.е. 65%. Других же источников </a:t>
            </a:r>
            <a:r>
              <a:rPr lang="ru-RU" b="1" dirty="0" err="1"/>
              <a:t>заносимости</a:t>
            </a:r>
            <a:r>
              <a:rPr lang="ru-RU" b="1" dirty="0"/>
              <a:t> ВКМСК, кроме речного стока и возвратной, нет, и не может быть!</a:t>
            </a:r>
          </a:p>
          <a:p>
            <a:r>
              <a:rPr lang="ru-RU" b="1" dirty="0"/>
              <a:t>Подвергать сомнению достоверность официальных данных по объемам грунта вынутого из ложа канала, ни за 35 лет, ни за 3 последних года оснований нет. А вот понять, что объемы действительно наработаны путем неоднократного перекладывания одних и тех же грунтов по их пути далеко в море, либо к местам морских свалок с целью их безвозвратного захоронения - необходимо! Сколько грунта осело в канале, мы вычисляем легко через промеры, а вот откуда они и какими средствами доставлены в ложе канала, не знает никто. Да это и не нужно, т.к. природные явления не повторяются.</a:t>
            </a:r>
          </a:p>
          <a:p>
            <a:r>
              <a:rPr lang="ru-RU" b="1" dirty="0"/>
              <a:t>Отсюда выходит, что при минимальном объеме возвратной </a:t>
            </a:r>
            <a:r>
              <a:rPr lang="ru-RU" b="1" dirty="0" err="1"/>
              <a:t>заносимости</a:t>
            </a:r>
            <a:r>
              <a:rPr lang="ru-RU" b="1" dirty="0"/>
              <a:t> либо ее отсутствии, за 35 лет вдоль берегов канала на месте подводных свалок должна образоваться дамба (пятиэтажный дом  15х15м и длиной в 300 км). Морская же часть канала имела-бы глубину 12 метров и длину 50 км.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1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1705</TotalTime>
  <Words>1160</Words>
  <Application>Microsoft Office PowerPoint</Application>
  <PresentationFormat>Экран (4:3)</PresentationFormat>
  <Paragraphs>188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Апекс</vt:lpstr>
      <vt:lpstr>Презентация</vt:lpstr>
      <vt:lpstr>Acrobat Document</vt:lpstr>
      <vt:lpstr>Презентация PowerPoint</vt:lpstr>
      <vt:lpstr>Презентация PowerPoint</vt:lpstr>
      <vt:lpstr>Буксировка негабаритных объектов по ВКМСК</vt:lpstr>
      <vt:lpstr>20 октября 2015г. в Астрахани развели Старый мост. Сделали это для прохода военных кораблей Ирана. Три военных судна иранских ВМС - эсминец «Дамаванд» и два ракетных катера «Джушан» и «Пейкан», прибыли в наш регион с дружественным визитом. В Каспийском море отряд иранских кораблей встретил российский малый артиллерийский корабль «Махачкала». В его сопровождении иранские моряки прошли по реке Волга до Астрахани. В 8 утра 21 октября  ракетные катера  пришвартовались к причалу напротив памятника Петру I. У третьего иранского корабля „Дамаванд“ большая осадка, и он не смог войти в Волго-Каспийский канал,  поэтому эсминец остался стоять на рейде в море на входе в канал», — уточнили в Каспийской флотилии.</vt:lpstr>
      <vt:lpstr>Презентация PowerPoint</vt:lpstr>
      <vt:lpstr>Возвратная заносимость ВКМСК</vt:lpstr>
      <vt:lpstr>Ледовые процессы в ВКМСК</vt:lpstr>
      <vt:lpstr>Значительные многолетние колебания уровня Каспийского моря</vt:lpstr>
      <vt:lpstr>Презентация PowerPoint</vt:lpstr>
      <vt:lpstr>Презентация PowerPoint</vt:lpstr>
      <vt:lpstr>Нефтерудовоз проекта 1570</vt:lpstr>
      <vt:lpstr>Основные размерения, характеристики нефтерудовоза  проектов 1570 и 15790. </vt:lpstr>
      <vt:lpstr>СУЩЕСТВУЮЩАЯ СХЕМА ДНОУГЛУБИТЕЛЬНЫХ РАБОТ (1-й вариант)</vt:lpstr>
      <vt:lpstr>СУЩЕСТВУЮЩАЯ СХЕМА ДНОУГЛУБИТЕЛЬНЫХ РАБОТ (2-й вариант)</vt:lpstr>
      <vt:lpstr>СУЩЕСТВУЮЩАЯ СХЕМА ДНОУГЛУБИТЕЛЬНЫХ РАБОТ (3-й вариант) </vt:lpstr>
      <vt:lpstr>ПРЕДЛАГАЕМАЯ СХЕМА ДНОУГЛУБИТЕЛЬНЫХ РАБОТ ПРИ СОВМЕСТНОМ ИСПОЛЬЗОВАНИИ САМООТВОЗНОГО ЗЕМЛЕСОСА (СЗС)  И НЕСКОЛЬКИХ СПЕЦИАЛЬНЫХ МНОГОЦЕЛЕВЫХ СУДОВ (МЦС). </vt:lpstr>
      <vt:lpstr>Презентация PowerPoint</vt:lpstr>
      <vt:lpstr>Оценки для ориентировочного расчета кругового рейса, принятые в соответствии с характеристиками судов по времени и условным единицам «УЕ».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Дноуглубительный флот Астраханской области пополнился землесосом НОВОСТИ - АСТРАХАНЬ - НОВОСТИ ПРИКАСПИЯ - Астраханский филиал Росморпорта приобрел  самоотвозный землесос «Уренгой». Как сообщает пресс-служба предприятия, ранее судно эксплуатировалось Азовским бассейновым филиалом в акваториях морских портов Кавказ и Темрюк. На сегодняшний день в дноуглубительном флоте Астраханского филиала Росморпорта работают два землесоса «Иван Черемисинов» и «Артемий Волынский». Они обеспечивают необходимую глубину для прохождения судов на Волго-Каспийском морском судоходном канале и в акваториях морских портов Астрахань и Оля. Напомним, что в этом году в связи с рекордным маловодьем, объемы дноуглубительных работ на ВКМСК увеличены более чем в три раза. В 2015 году  для поддержания навигационных глубин на судоходном канале филиалу необходимо поднять со дна Волги и Каспия 5,3 млн куб. м  грунта. (14.10.2015г.) </dc:title>
  <dc:creator>Piter</dc:creator>
  <cp:lastModifiedBy>Piter</cp:lastModifiedBy>
  <cp:revision>159</cp:revision>
  <cp:lastPrinted>2017-05-22T08:09:35Z</cp:lastPrinted>
  <dcterms:created xsi:type="dcterms:W3CDTF">2015-12-10T18:42:41Z</dcterms:created>
  <dcterms:modified xsi:type="dcterms:W3CDTF">2017-07-12T05:00:04Z</dcterms:modified>
</cp:coreProperties>
</file>