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1" r:id="rId2"/>
    <p:sldId id="256" r:id="rId3"/>
    <p:sldId id="257" r:id="rId4"/>
    <p:sldId id="259" r:id="rId5"/>
    <p:sldId id="260" r:id="rId6"/>
    <p:sldId id="258" r:id="rId7"/>
    <p:sldId id="261" r:id="rId8"/>
    <p:sldId id="262" r:id="rId9"/>
    <p:sldId id="263" r:id="rId10"/>
    <p:sldId id="272" r:id="rId11"/>
    <p:sldId id="264"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AB468-07AF-734B-8EBF-6E41DBEBAD5A}" type="datetimeFigureOut">
              <a:rPr lang="en-US" smtClean="0"/>
              <a:t>02/08/2017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17AF3-2B23-2748-B4C3-EC1BBD934D36}" type="slidenum">
              <a:rPr lang="en-US" smtClean="0"/>
              <a:t>‹#›</a:t>
            </a:fld>
            <a:endParaRPr lang="en-US"/>
          </a:p>
        </p:txBody>
      </p:sp>
    </p:spTree>
    <p:extLst>
      <p:ext uri="{BB962C8B-B14F-4D97-AF65-F5344CB8AC3E}">
        <p14:creationId xmlns:p14="http://schemas.microsoft.com/office/powerpoint/2010/main" val="5152472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UNCED; TWO THEMATIC AREAS: ADAPTATION AND MITIGATION;</a:t>
            </a:r>
            <a:r>
              <a:rPr lang="en-US" baseline="0" dirty="0" smtClean="0"/>
              <a:t> </a:t>
            </a:r>
            <a:r>
              <a:rPr lang="en-US" dirty="0" smtClean="0"/>
              <a:t>10.3 billion and 100 billion by 2020/</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GCF launched its initial resource mobilization in 2014, and rapidly gathered pledges worth USD 10.3 billion. These funds come  mainly from developed countries, but also from some developing countries, regions, and one city (Paris).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interested in projects that r </a:t>
            </a:r>
            <a:r>
              <a:rPr lang="en-US" sz="1200" kern="1200" dirty="0" smtClean="0">
                <a:solidFill>
                  <a:schemeClr val="tx1"/>
                </a:solidFill>
                <a:effectLst/>
                <a:latin typeface="+mn-lt"/>
                <a:ea typeface="+mn-ea"/>
                <a:cs typeface="+mn-cs"/>
              </a:rPr>
              <a:t>innovative, transformational and replicable at scale; </a:t>
            </a:r>
            <a:endParaRPr lang="en-US" dirty="0" smtClean="0"/>
          </a:p>
          <a:p>
            <a:endParaRPr lang="en-US" dirty="0"/>
          </a:p>
        </p:txBody>
      </p:sp>
      <p:sp>
        <p:nvSpPr>
          <p:cNvPr id="4" name="Slide Number Placeholder 3"/>
          <p:cNvSpPr>
            <a:spLocks noGrp="1"/>
          </p:cNvSpPr>
          <p:nvPr>
            <p:ph type="sldNum" sz="quarter" idx="10"/>
          </p:nvPr>
        </p:nvSpPr>
        <p:spPr/>
        <p:txBody>
          <a:bodyPr/>
          <a:lstStyle/>
          <a:p>
            <a:fld id="{9BF17AF3-2B23-2748-B4C3-EC1BBD934D36}" type="slidenum">
              <a:rPr lang="en-US" smtClean="0"/>
              <a:t>2</a:t>
            </a:fld>
            <a:endParaRPr lang="en-US"/>
          </a:p>
        </p:txBody>
      </p:sp>
    </p:spTree>
    <p:extLst>
      <p:ext uri="{BB962C8B-B14F-4D97-AF65-F5344CB8AC3E}">
        <p14:creationId xmlns:p14="http://schemas.microsoft.com/office/powerpoint/2010/main" val="318565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the extent that it has been and is currently accepting, reviewing and funding projects it looks for….(next slide)</a:t>
            </a:r>
            <a:endParaRPr lang="en-US" dirty="0"/>
          </a:p>
        </p:txBody>
      </p:sp>
      <p:sp>
        <p:nvSpPr>
          <p:cNvPr id="4" name="Slide Number Placeholder 3"/>
          <p:cNvSpPr>
            <a:spLocks noGrp="1"/>
          </p:cNvSpPr>
          <p:nvPr>
            <p:ph type="sldNum" sz="quarter" idx="10"/>
          </p:nvPr>
        </p:nvSpPr>
        <p:spPr/>
        <p:txBody>
          <a:bodyPr/>
          <a:lstStyle/>
          <a:p>
            <a:fld id="{9BF17AF3-2B23-2748-B4C3-EC1BBD934D36}" type="slidenum">
              <a:rPr lang="en-US" smtClean="0"/>
              <a:t>4</a:t>
            </a:fld>
            <a:endParaRPr lang="en-US"/>
          </a:p>
        </p:txBody>
      </p:sp>
    </p:spTree>
    <p:extLst>
      <p:ext uri="{BB962C8B-B14F-4D97-AF65-F5344CB8AC3E}">
        <p14:creationId xmlns:p14="http://schemas.microsoft.com/office/powerpoint/2010/main" val="52147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43 projects; 48 accredited entities; 10.3 billion mobilized; 3 projects</a:t>
            </a:r>
            <a:r>
              <a:rPr lang="en-US" baseline="0" dirty="0" smtClean="0"/>
              <a:t> in C&amp;E Europe, 8 in LA and Carib,17 in Asia and Pacific and 20 in Africa. THE NUMBERS DO NOT ADD UP. </a:t>
            </a:r>
            <a:endParaRPr lang="en-US" dirty="0"/>
          </a:p>
        </p:txBody>
      </p:sp>
      <p:sp>
        <p:nvSpPr>
          <p:cNvPr id="4" name="Slide Number Placeholder 3"/>
          <p:cNvSpPr>
            <a:spLocks noGrp="1"/>
          </p:cNvSpPr>
          <p:nvPr>
            <p:ph type="sldNum" sz="quarter" idx="10"/>
          </p:nvPr>
        </p:nvSpPr>
        <p:spPr/>
        <p:txBody>
          <a:bodyPr/>
          <a:lstStyle/>
          <a:p>
            <a:fld id="{9BF17AF3-2B23-2748-B4C3-EC1BBD934D36}" type="slidenum">
              <a:rPr lang="en-US" smtClean="0"/>
              <a:t>6</a:t>
            </a:fld>
            <a:endParaRPr lang="en-US"/>
          </a:p>
        </p:txBody>
      </p:sp>
    </p:spTree>
    <p:extLst>
      <p:ext uri="{BB962C8B-B14F-4D97-AF65-F5344CB8AC3E}">
        <p14:creationId xmlns:p14="http://schemas.microsoft.com/office/powerpoint/2010/main" val="291435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HOTSPOTS</a:t>
            </a:r>
            <a:endParaRPr lang="en-US"/>
          </a:p>
        </p:txBody>
      </p:sp>
      <p:sp>
        <p:nvSpPr>
          <p:cNvPr id="4" name="Slide Number Placeholder 3"/>
          <p:cNvSpPr>
            <a:spLocks noGrp="1"/>
          </p:cNvSpPr>
          <p:nvPr>
            <p:ph type="sldNum" sz="quarter" idx="10"/>
          </p:nvPr>
        </p:nvSpPr>
        <p:spPr/>
        <p:txBody>
          <a:bodyPr/>
          <a:lstStyle/>
          <a:p>
            <a:fld id="{9BF17AF3-2B23-2748-B4C3-EC1BBD934D36}" type="slidenum">
              <a:rPr lang="en-US" smtClean="0"/>
              <a:t>10</a:t>
            </a:fld>
            <a:endParaRPr lang="en-US"/>
          </a:p>
        </p:txBody>
      </p:sp>
    </p:spTree>
    <p:extLst>
      <p:ext uri="{BB962C8B-B14F-4D97-AF65-F5344CB8AC3E}">
        <p14:creationId xmlns:p14="http://schemas.microsoft.com/office/powerpoint/2010/main" val="322362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DAC36-FD29-9743-83F5-D5E40408AFBE}" type="datetimeFigureOut">
              <a:rPr lang="en-US" smtClean="0"/>
              <a:t>02/08/2017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245860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DAC36-FD29-9743-83F5-D5E40408AFBE}" type="datetimeFigureOut">
              <a:rPr lang="en-US" smtClean="0"/>
              <a:t>02/08/2017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208117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DAC36-FD29-9743-83F5-D5E40408AFBE}" type="datetimeFigureOut">
              <a:rPr lang="en-US" smtClean="0"/>
              <a:t>02/08/2017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379762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DAC36-FD29-9743-83F5-D5E40408AFBE}" type="datetimeFigureOut">
              <a:rPr lang="en-US" smtClean="0"/>
              <a:t>02/08/2017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197878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DAC36-FD29-9743-83F5-D5E40408AFBE}" type="datetimeFigureOut">
              <a:rPr lang="en-US" smtClean="0"/>
              <a:t>02/08/2017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191638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DAC36-FD29-9743-83F5-D5E40408AFBE}" type="datetimeFigureOut">
              <a:rPr lang="en-US" smtClean="0"/>
              <a:t>02/08/2017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267885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DAC36-FD29-9743-83F5-D5E40408AFBE}" type="datetimeFigureOut">
              <a:rPr lang="en-US" smtClean="0"/>
              <a:t>02/08/2017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399157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DAC36-FD29-9743-83F5-D5E40408AFBE}" type="datetimeFigureOut">
              <a:rPr lang="en-US" smtClean="0"/>
              <a:t>02/08/2017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144606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DAC36-FD29-9743-83F5-D5E40408AFBE}" type="datetimeFigureOut">
              <a:rPr lang="en-US" smtClean="0"/>
              <a:t>02/08/2017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227115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DAC36-FD29-9743-83F5-D5E40408AFBE}" type="datetimeFigureOut">
              <a:rPr lang="en-US" smtClean="0"/>
              <a:t>02/08/2017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3942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DAC36-FD29-9743-83F5-D5E40408AFBE}" type="datetimeFigureOut">
              <a:rPr lang="en-US" smtClean="0"/>
              <a:t>02/08/2017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B501F-6CD2-BA4E-9100-843BAC43EA94}" type="slidenum">
              <a:rPr lang="en-US" smtClean="0"/>
              <a:t>‹#›</a:t>
            </a:fld>
            <a:endParaRPr lang="en-US"/>
          </a:p>
        </p:txBody>
      </p:sp>
    </p:spTree>
    <p:extLst>
      <p:ext uri="{BB962C8B-B14F-4D97-AF65-F5344CB8AC3E}">
        <p14:creationId xmlns:p14="http://schemas.microsoft.com/office/powerpoint/2010/main" val="58211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DAC36-FD29-9743-83F5-D5E40408AFBE}" type="datetimeFigureOut">
              <a:rPr lang="en-US" smtClean="0"/>
              <a:t>02/08/2017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B501F-6CD2-BA4E-9100-843BAC43EA94}" type="slidenum">
              <a:rPr lang="en-US" smtClean="0"/>
              <a:t>‹#›</a:t>
            </a:fld>
            <a:endParaRPr lang="en-US"/>
          </a:p>
        </p:txBody>
      </p:sp>
    </p:spTree>
    <p:extLst>
      <p:ext uri="{BB962C8B-B14F-4D97-AF65-F5344CB8AC3E}">
        <p14:creationId xmlns:p14="http://schemas.microsoft.com/office/powerpoint/2010/main" val="236779774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Tehran Convention and the</a:t>
            </a:r>
            <a:br>
              <a:rPr lang="en-US" dirty="0" smtClean="0"/>
            </a:br>
            <a:r>
              <a:rPr lang="en-US" dirty="0" smtClean="0"/>
              <a:t>Green Climate Fund</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To present and discuss basic elements of the Green Climate Fund (GCF)</a:t>
            </a:r>
          </a:p>
          <a:p>
            <a:pPr marL="514350" indent="-514350">
              <a:buFont typeface="+mj-lt"/>
              <a:buAutoNum type="arabicPeriod"/>
            </a:pPr>
            <a:r>
              <a:rPr lang="en-US" dirty="0" smtClean="0"/>
              <a:t>To present and discuss the potential for the Tehran Convention countries, as a group, to access the resources of the GCF</a:t>
            </a:r>
          </a:p>
          <a:p>
            <a:pPr marL="514350" indent="-514350">
              <a:buFont typeface="+mj-lt"/>
              <a:buAutoNum type="arabicPeriod"/>
            </a:pPr>
            <a:r>
              <a:rPr lang="en-US" dirty="0" smtClean="0"/>
              <a:t>To discuss the way ahead – ongoing discussion of potential regional project ideas and direct consultation with the GCF Secretariat </a:t>
            </a:r>
            <a:endParaRPr lang="en-US" dirty="0"/>
          </a:p>
        </p:txBody>
      </p:sp>
    </p:spTree>
    <p:extLst>
      <p:ext uri="{BB962C8B-B14F-4D97-AF65-F5344CB8AC3E}">
        <p14:creationId xmlns:p14="http://schemas.microsoft.com/office/powerpoint/2010/main" val="487792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Pursue discussions with the GCF Secretariat to test GCF interest in a Convention sponsored project</a:t>
            </a:r>
          </a:p>
          <a:p>
            <a:r>
              <a:rPr lang="en-US" dirty="0" smtClean="0"/>
              <a:t>Define a “for example” idea that could be used to test GCF Secretariat willingness to consider a Convention-based proposal through the Convention Secretariat, UNEP, which is already an Accredited Entity</a:t>
            </a:r>
          </a:p>
          <a:p>
            <a:r>
              <a:rPr lang="en-US" dirty="0" smtClean="0"/>
              <a:t>“The Effects of Climate Change on Caspian Sea Levels and Development of a Range of Mitigation Strategies to Address these Effects”</a:t>
            </a:r>
            <a:endParaRPr lang="en-US" dirty="0"/>
          </a:p>
        </p:txBody>
      </p:sp>
    </p:spTree>
    <p:extLst>
      <p:ext uri="{BB962C8B-B14F-4D97-AF65-F5344CB8AC3E}">
        <p14:creationId xmlns:p14="http://schemas.microsoft.com/office/powerpoint/2010/main" val="170819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Begin the process of identifying potential project ideas for further discussion, refinement of one or more ideas that representatives of the Convention countries can agree upon, and are worth securing broader approval of the necessary individual government representatives   </a:t>
            </a:r>
            <a:endParaRPr lang="en-US" dirty="0"/>
          </a:p>
        </p:txBody>
      </p:sp>
    </p:spTree>
    <p:extLst>
      <p:ext uri="{BB962C8B-B14F-4D97-AF65-F5344CB8AC3E}">
        <p14:creationId xmlns:p14="http://schemas.microsoft.com/office/powerpoint/2010/main" val="302536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Support the conduct of a roundtable discussion at the upcoming Astrakhan meeting, with the intent of further defining the “for example” idea previously discussed and further identification of potential other, Convention centered topics for further discussion and </a:t>
            </a:r>
            <a:r>
              <a:rPr lang="en-US" dirty="0" smtClean="0"/>
              <a:t>development</a:t>
            </a:r>
            <a:r>
              <a:rPr lang="en-US" dirty="0" smtClean="0"/>
              <a:t>. </a:t>
            </a:r>
            <a:endParaRPr lang="en-US" dirty="0"/>
          </a:p>
        </p:txBody>
      </p:sp>
    </p:spTree>
    <p:extLst>
      <p:ext uri="{BB962C8B-B14F-4D97-AF65-F5344CB8AC3E}">
        <p14:creationId xmlns:p14="http://schemas.microsoft.com/office/powerpoint/2010/main" val="397988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1164"/>
            <a:ext cx="7772400" cy="1126086"/>
          </a:xfrm>
        </p:spPr>
        <p:txBody>
          <a:bodyPr/>
          <a:lstStyle/>
          <a:p>
            <a:r>
              <a:rPr lang="en-US" dirty="0" smtClean="0"/>
              <a:t>Origins of the GCF</a:t>
            </a:r>
            <a:endParaRPr lang="en-US" dirty="0"/>
          </a:p>
        </p:txBody>
      </p:sp>
      <p:sp>
        <p:nvSpPr>
          <p:cNvPr id="3" name="Subtitle 2"/>
          <p:cNvSpPr>
            <a:spLocks noGrp="1"/>
          </p:cNvSpPr>
          <p:nvPr>
            <p:ph type="subTitle" idx="1"/>
          </p:nvPr>
        </p:nvSpPr>
        <p:spPr>
          <a:xfrm>
            <a:off x="685800" y="1427250"/>
            <a:ext cx="7772400" cy="5159049"/>
          </a:xfrm>
        </p:spPr>
        <p:txBody>
          <a:bodyPr/>
          <a:lstStyle/>
          <a:p>
            <a:pPr algn="l"/>
            <a:r>
              <a:rPr lang="en-US" dirty="0" smtClean="0"/>
              <a:t>What led to the creation of the GCF?</a:t>
            </a:r>
          </a:p>
          <a:p>
            <a:pPr algn="l"/>
            <a:r>
              <a:rPr lang="en-US" dirty="0" smtClean="0"/>
              <a:t>What are its two thematic areas of focus?</a:t>
            </a:r>
          </a:p>
          <a:p>
            <a:pPr algn="l"/>
            <a:r>
              <a:rPr lang="en-US" dirty="0" smtClean="0"/>
              <a:t>How does the GCF work?</a:t>
            </a:r>
          </a:p>
          <a:p>
            <a:pPr algn="l"/>
            <a:r>
              <a:rPr lang="en-US" dirty="0" smtClean="0"/>
              <a:t>What are the GCF’s indicative financial resources?</a:t>
            </a:r>
          </a:p>
          <a:p>
            <a:pPr algn="l"/>
            <a:endParaRPr lang="en-US" dirty="0" smtClean="0"/>
          </a:p>
          <a:p>
            <a:pPr algn="l"/>
            <a:endParaRPr lang="en-US" dirty="0"/>
          </a:p>
        </p:txBody>
      </p:sp>
    </p:spTree>
    <p:extLst>
      <p:ext uri="{BB962C8B-B14F-4D97-AF65-F5344CB8AC3E}">
        <p14:creationId xmlns:p14="http://schemas.microsoft.com/office/powerpoint/2010/main" val="415052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the GCF Finance?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GCF seeks to finance: </a:t>
            </a:r>
            <a:endParaRPr lang="en-US" dirty="0" smtClean="0"/>
          </a:p>
          <a:p>
            <a:r>
              <a:rPr lang="en-US" dirty="0"/>
              <a:t>(a)  Mitigation through low‐ and reduced‐emission: energy access and power generation, transport, buildings, cities, industries and appliances, and land use, (i.e. deforestation, forest degradation, and through sustainable forest management and conservation and enhancement of forest carbon stocks); and </a:t>
            </a:r>
            <a:endParaRPr lang="en-US" dirty="0" smtClean="0">
              <a:effectLst/>
            </a:endParaRPr>
          </a:p>
          <a:p>
            <a:r>
              <a:rPr lang="en-US" dirty="0"/>
              <a:t>(b)  Adaptation through the increased resilience and the reduced climate and climate variability risks of: the most vulnerable people, communities, and regions; health and well‐being, and food and water security; infrastructure and the built environment to climate change threats; and ecosystems and ecosystem services. </a:t>
            </a:r>
            <a:endParaRPr lang="en-US" dirty="0" smtClean="0">
              <a:effectLst/>
            </a:endParaRPr>
          </a:p>
          <a:p>
            <a:endParaRPr lang="en-US" dirty="0"/>
          </a:p>
        </p:txBody>
      </p:sp>
    </p:spTree>
    <p:extLst>
      <p:ext uri="{BB962C8B-B14F-4D97-AF65-F5344CB8AC3E}">
        <p14:creationId xmlns:p14="http://schemas.microsoft.com/office/powerpoint/2010/main" val="1708523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GCF look like?</a:t>
            </a:r>
            <a:endParaRPr lang="en-US" dirty="0"/>
          </a:p>
        </p:txBody>
      </p:sp>
      <p:sp>
        <p:nvSpPr>
          <p:cNvPr id="3" name="Content Placeholder 2"/>
          <p:cNvSpPr>
            <a:spLocks noGrp="1"/>
          </p:cNvSpPr>
          <p:nvPr>
            <p:ph idx="1"/>
          </p:nvPr>
        </p:nvSpPr>
        <p:spPr/>
        <p:txBody>
          <a:bodyPr/>
          <a:lstStyle/>
          <a:p>
            <a:r>
              <a:rPr lang="en-US" dirty="0" smtClean="0"/>
              <a:t>In many ways it is constructed like the GEF</a:t>
            </a:r>
          </a:p>
          <a:p>
            <a:r>
              <a:rPr lang="en-US" dirty="0" smtClean="0"/>
              <a:t>Project portfolio; a board; Secretariat; very cumbersome project development rules, etc. </a:t>
            </a:r>
            <a:endParaRPr lang="en-US" dirty="0"/>
          </a:p>
          <a:p>
            <a:pPr marL="0" indent="0">
              <a:buNone/>
            </a:pPr>
            <a:r>
              <a:rPr lang="en-US" dirty="0" smtClean="0"/>
              <a:t>Unlike the GEF however it is still in the process of developing and experimenting with tis strategy, project selection and its overall structure.</a:t>
            </a:r>
            <a:endParaRPr lang="en-US" dirty="0"/>
          </a:p>
        </p:txBody>
      </p:sp>
    </p:spTree>
    <p:extLst>
      <p:ext uri="{BB962C8B-B14F-4D97-AF65-F5344CB8AC3E}">
        <p14:creationId xmlns:p14="http://schemas.microsoft.com/office/powerpoint/2010/main" val="89555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GCF look for in  Proposal?</a:t>
            </a:r>
            <a:endParaRPr lang="en-US" dirty="0"/>
          </a:p>
        </p:txBody>
      </p:sp>
      <p:sp>
        <p:nvSpPr>
          <p:cNvPr id="3" name="Content Placeholder 2"/>
          <p:cNvSpPr>
            <a:spLocks noGrp="1"/>
          </p:cNvSpPr>
          <p:nvPr>
            <p:ph idx="1"/>
          </p:nvPr>
        </p:nvSpPr>
        <p:spPr/>
        <p:txBody>
          <a:bodyPr>
            <a:normAutofit fontScale="77500" lnSpcReduction="20000"/>
          </a:bodyPr>
          <a:lstStyle/>
          <a:p>
            <a:r>
              <a:rPr lang="en-US" sz="2600" dirty="0"/>
              <a:t>Impact potential </a:t>
            </a:r>
          </a:p>
          <a:p>
            <a:r>
              <a:rPr lang="en-US" sz="2600" dirty="0"/>
              <a:t>Mitigation and adaptation impact </a:t>
            </a:r>
          </a:p>
          <a:p>
            <a:r>
              <a:rPr lang="en-US" sz="2600" dirty="0"/>
              <a:t>Paradigm shift potential </a:t>
            </a:r>
          </a:p>
          <a:p>
            <a:r>
              <a:rPr lang="en-US" sz="2600" dirty="0"/>
              <a:t>Impact beyond a one-off project/program investment </a:t>
            </a:r>
          </a:p>
          <a:p>
            <a:r>
              <a:rPr lang="en-US" sz="2600" dirty="0"/>
              <a:t>Sustainable development potential </a:t>
            </a:r>
          </a:p>
          <a:p>
            <a:r>
              <a:rPr lang="en-US" sz="2600" dirty="0"/>
              <a:t>Wider benefits and priorities (economic, social and environmental) </a:t>
            </a:r>
          </a:p>
          <a:p>
            <a:r>
              <a:rPr lang="en-US" sz="2600" dirty="0"/>
              <a:t>Needs of the recipient </a:t>
            </a:r>
          </a:p>
          <a:p>
            <a:r>
              <a:rPr lang="en-US" sz="2600" dirty="0"/>
              <a:t>Vulnerability and financing needs of beneficiary country and population </a:t>
            </a:r>
          </a:p>
          <a:p>
            <a:r>
              <a:rPr lang="en-US" sz="2600" dirty="0"/>
              <a:t>Country ownership </a:t>
            </a:r>
          </a:p>
          <a:p>
            <a:r>
              <a:rPr lang="en-US" sz="2600" dirty="0"/>
              <a:t>Beneficiary country ownership of and capacity to implement </a:t>
            </a:r>
          </a:p>
          <a:p>
            <a:r>
              <a:rPr lang="en-US" sz="2600" dirty="0"/>
              <a:t>a funded project or program </a:t>
            </a:r>
          </a:p>
          <a:p>
            <a:r>
              <a:rPr lang="en-US" sz="2600" dirty="0"/>
              <a:t>Efficiency and effectiveness </a:t>
            </a:r>
          </a:p>
          <a:p>
            <a:r>
              <a:rPr lang="en-US" sz="2600" dirty="0"/>
              <a:t>Economic and financial </a:t>
            </a:r>
            <a:r>
              <a:rPr lang="en-US" sz="2600" dirty="0" smtClean="0"/>
              <a:t>soundness</a:t>
            </a:r>
            <a:endParaRPr lang="en-US" dirty="0"/>
          </a:p>
        </p:txBody>
      </p:sp>
    </p:spTree>
    <p:extLst>
      <p:ext uri="{BB962C8B-B14F-4D97-AF65-F5344CB8AC3E}">
        <p14:creationId xmlns:p14="http://schemas.microsoft.com/office/powerpoint/2010/main" val="545982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GCF Priorities  </a:t>
            </a:r>
            <a:endParaRPr lang="en-US" dirty="0"/>
          </a:p>
        </p:txBody>
      </p:sp>
      <p:sp>
        <p:nvSpPr>
          <p:cNvPr id="3" name="Content Placeholder 2"/>
          <p:cNvSpPr>
            <a:spLocks noGrp="1"/>
          </p:cNvSpPr>
          <p:nvPr>
            <p:ph idx="1"/>
          </p:nvPr>
        </p:nvSpPr>
        <p:spPr/>
        <p:txBody>
          <a:bodyPr>
            <a:normAutofit lnSpcReduction="10000"/>
          </a:bodyPr>
          <a:lstStyle/>
          <a:p>
            <a:r>
              <a:rPr lang="en-US" dirty="0" smtClean="0"/>
              <a:t>GCF has effectively had two funding streams to date:</a:t>
            </a:r>
          </a:p>
          <a:p>
            <a:pPr marL="0" indent="0">
              <a:buNone/>
            </a:pPr>
            <a:r>
              <a:rPr lang="en-US" dirty="0"/>
              <a:t>	</a:t>
            </a:r>
            <a:r>
              <a:rPr lang="en-US" dirty="0" smtClean="0"/>
              <a:t>1.	A set of what were effectively pilot 	projects</a:t>
            </a:r>
          </a:p>
          <a:p>
            <a:pPr marL="0" indent="0">
              <a:buNone/>
            </a:pPr>
            <a:r>
              <a:rPr lang="en-US" dirty="0"/>
              <a:t>	</a:t>
            </a:r>
            <a:r>
              <a:rPr lang="en-US" dirty="0" smtClean="0"/>
              <a:t>2. An emphasis on Lesser Developed 	Countries (LCDs) and more specifically Small 	Island Developing States (SIDS) and Africa</a:t>
            </a:r>
          </a:p>
          <a:p>
            <a:pPr marL="0" indent="0">
              <a:buNone/>
            </a:pPr>
            <a:r>
              <a:rPr lang="en-US" dirty="0"/>
              <a:t>	</a:t>
            </a:r>
            <a:r>
              <a:rPr lang="en-US" dirty="0" smtClean="0"/>
              <a:t>3. Of note, approx. 75% of projects approved 	are international rather than national </a:t>
            </a:r>
            <a:endParaRPr lang="en-US" dirty="0"/>
          </a:p>
        </p:txBody>
      </p:sp>
    </p:spTree>
    <p:extLst>
      <p:ext uri="{BB962C8B-B14F-4D97-AF65-F5344CB8AC3E}">
        <p14:creationId xmlns:p14="http://schemas.microsoft.com/office/powerpoint/2010/main" val="278024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What does the GCF LOOK FOR IN A PROJECT?</a:t>
            </a:r>
            <a:endParaRPr lang="en-US" sz="2800" b="1" dirty="0"/>
          </a:p>
        </p:txBody>
      </p:sp>
      <p:sp>
        <p:nvSpPr>
          <p:cNvPr id="3" name="Content Placeholder 2"/>
          <p:cNvSpPr>
            <a:spLocks noGrp="1"/>
          </p:cNvSpPr>
          <p:nvPr>
            <p:ph idx="1"/>
          </p:nvPr>
        </p:nvSpPr>
        <p:spPr/>
        <p:txBody>
          <a:bodyPr>
            <a:normAutofit fontScale="55000" lnSpcReduction="20000"/>
          </a:bodyPr>
          <a:lstStyle/>
          <a:p>
            <a:r>
              <a:rPr lang="en-US" sz="3800" dirty="0"/>
              <a:t>Impact Potential</a:t>
            </a:r>
          </a:p>
          <a:p>
            <a:r>
              <a:rPr lang="en-US" sz="3800" dirty="0"/>
              <a:t>Mitigation and adaptation  impact</a:t>
            </a:r>
          </a:p>
          <a:p>
            <a:r>
              <a:rPr lang="en-US" sz="3800" dirty="0"/>
              <a:t>Paradigm Shift Potential</a:t>
            </a:r>
          </a:p>
          <a:p>
            <a:r>
              <a:rPr lang="en-US" sz="3800" dirty="0"/>
              <a:t>Impact beyond a one-off project/program investment</a:t>
            </a:r>
          </a:p>
          <a:p>
            <a:r>
              <a:rPr lang="en-US" sz="3800" dirty="0"/>
              <a:t>Sustainable Development Potential</a:t>
            </a:r>
          </a:p>
          <a:p>
            <a:r>
              <a:rPr lang="en-US" sz="3800" dirty="0"/>
              <a:t>Wider benefits and priorities (economic, social and environmental)</a:t>
            </a:r>
          </a:p>
          <a:p>
            <a:r>
              <a:rPr lang="en-US" sz="3800" dirty="0"/>
              <a:t>Need of the Recipient</a:t>
            </a:r>
          </a:p>
          <a:p>
            <a:r>
              <a:rPr lang="en-US" sz="3800" dirty="0"/>
              <a:t>Vulnerability and financing needs of beneficiary country and population</a:t>
            </a:r>
          </a:p>
          <a:p>
            <a:r>
              <a:rPr lang="en-US" sz="3800" dirty="0"/>
              <a:t>Country Ownership</a:t>
            </a:r>
          </a:p>
          <a:p>
            <a:r>
              <a:rPr lang="en-US" sz="3800" dirty="0"/>
              <a:t>Beneficiary country ownership of and capacity to implement a funded project or program</a:t>
            </a:r>
          </a:p>
          <a:p>
            <a:r>
              <a:rPr lang="en-US" sz="3800" dirty="0"/>
              <a:t>Efficiency and Effectiveness</a:t>
            </a:r>
          </a:p>
          <a:p>
            <a:r>
              <a:rPr lang="en-US" sz="3800" dirty="0"/>
              <a:t>Economic and financial soundness of program or project</a:t>
            </a:r>
          </a:p>
          <a:p>
            <a:pPr marL="0" indent="0">
              <a:buNone/>
            </a:pPr>
            <a:endParaRPr lang="en-US" dirty="0"/>
          </a:p>
        </p:txBody>
      </p:sp>
    </p:spTree>
    <p:extLst>
      <p:ext uri="{BB962C8B-B14F-4D97-AF65-F5344CB8AC3E}">
        <p14:creationId xmlns:p14="http://schemas.microsoft.com/office/powerpoint/2010/main" val="388857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Prospects for a Convention-based GCF Project?</a:t>
            </a:r>
            <a:endParaRPr lang="en-US" b="1" dirty="0"/>
          </a:p>
        </p:txBody>
      </p:sp>
      <p:sp>
        <p:nvSpPr>
          <p:cNvPr id="3" name="Content Placeholder 2"/>
          <p:cNvSpPr>
            <a:spLocks noGrp="1"/>
          </p:cNvSpPr>
          <p:nvPr>
            <p:ph idx="1"/>
          </p:nvPr>
        </p:nvSpPr>
        <p:spPr/>
        <p:txBody>
          <a:bodyPr>
            <a:noAutofit/>
          </a:bodyPr>
          <a:lstStyle/>
          <a:p>
            <a:r>
              <a:rPr lang="en-US" dirty="0" smtClean="0"/>
              <a:t>The GCF is under-subscribed</a:t>
            </a:r>
          </a:p>
          <a:p>
            <a:r>
              <a:rPr lang="en-US" dirty="0" smtClean="0"/>
              <a:t>There has been little emphasis on Central and Eastern European projects</a:t>
            </a:r>
          </a:p>
          <a:p>
            <a:r>
              <a:rPr lang="en-US" dirty="0" smtClean="0"/>
              <a:t>The UNEP, as the Convention Secretariat is already an Accredited Entity </a:t>
            </a:r>
          </a:p>
          <a:p>
            <a:r>
              <a:rPr lang="en-US" dirty="0" smtClean="0"/>
              <a:t>The GCF Secretariat is actively inviting potential applicants to informally and directly consult with the Secretariat on project ideas</a:t>
            </a:r>
            <a:endParaRPr lang="en-US" dirty="0"/>
          </a:p>
        </p:txBody>
      </p:sp>
    </p:spTree>
    <p:extLst>
      <p:ext uri="{BB962C8B-B14F-4D97-AF65-F5344CB8AC3E}">
        <p14:creationId xmlns:p14="http://schemas.microsoft.com/office/powerpoint/2010/main" val="541767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some Unknowns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Will the emphasis on LDCs, and in particular on SIDS and African States effectively preclude consideration of a Convention based Project?</a:t>
            </a:r>
          </a:p>
          <a:p>
            <a:r>
              <a:rPr lang="en-US" dirty="0" smtClean="0"/>
              <a:t>Will the Convention countries be willing to work together to develop and have their governments formally endorse a joint effort?</a:t>
            </a:r>
          </a:p>
          <a:p>
            <a:r>
              <a:rPr lang="en-US" dirty="0" smtClean="0"/>
              <a:t>Will we be able to identify a common problem, develop and cost a comprehensive solution, and one that will meet the funding criteria of the GCF?</a:t>
            </a:r>
            <a:endParaRPr lang="en-US" dirty="0"/>
          </a:p>
        </p:txBody>
      </p:sp>
    </p:spTree>
    <p:extLst>
      <p:ext uri="{BB962C8B-B14F-4D97-AF65-F5344CB8AC3E}">
        <p14:creationId xmlns:p14="http://schemas.microsoft.com/office/powerpoint/2010/main" val="1320159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TotalTime>
  <Words>765</Words>
  <Application>Microsoft Office PowerPoint</Application>
  <PresentationFormat>On-screen Show (4:3)</PresentationFormat>
  <Paragraphs>75</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Tehran Convention and the Green Climate Fund</vt:lpstr>
      <vt:lpstr>Origins of the GCF</vt:lpstr>
      <vt:lpstr>What will the GCF Finance?</vt:lpstr>
      <vt:lpstr>What does the GCF look like?</vt:lpstr>
      <vt:lpstr>What does the GCF look for in  Proposal?</vt:lpstr>
      <vt:lpstr>Current GCF Priorities  </vt:lpstr>
      <vt:lpstr>What does the GCF LOOK FOR IN A PROJECT?</vt:lpstr>
      <vt:lpstr>What are the Prospects for a Convention-based GCF Project?</vt:lpstr>
      <vt:lpstr>There are some Unknowns</vt:lpstr>
      <vt:lpstr>Next Steps</vt:lpstr>
      <vt:lpstr>Next Steps</vt:lpstr>
      <vt:lpstr>Next Steps</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Tehran Convention and the Green Climate Fund</dc:title>
  <dc:creator>David LaRoche</dc:creator>
  <cp:lastModifiedBy>ICTS-DK7</cp:lastModifiedBy>
  <cp:revision>25</cp:revision>
  <dcterms:created xsi:type="dcterms:W3CDTF">2017-08-01T01:49:20Z</dcterms:created>
  <dcterms:modified xsi:type="dcterms:W3CDTF">2017-08-02T09:07:03Z</dcterms:modified>
</cp:coreProperties>
</file>