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Iran%20Actions%20in%20line%20with%20SDG14.docx" TargetMode="External"/><Relationship Id="rId2" Type="http://schemas.openxmlformats.org/officeDocument/2006/relationships/hyperlink" Target="Revised%20Annex%20II%20-%20NCAP%20092012-%20IRI%20latest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685800"/>
            <a:ext cx="6477000" cy="4343400"/>
          </a:xfrm>
        </p:spPr>
        <p:txBody>
          <a:bodyPr>
            <a:normAutofit fontScale="85000" lnSpcReduction="20000"/>
          </a:bodyPr>
          <a:lstStyle/>
          <a:p>
            <a:pPr algn="ctr" rtl="0"/>
            <a:r>
              <a:rPr lang="en-US" dirty="0" smtClean="0"/>
              <a:t>Framework Convention for the Protection of the</a:t>
            </a:r>
            <a:r>
              <a:rPr lang="fa-IR" dirty="0" smtClean="0"/>
              <a:t> </a:t>
            </a:r>
            <a:r>
              <a:rPr lang="en-US" dirty="0" smtClean="0"/>
              <a:t>Marine Environment of the Caspian Sea </a:t>
            </a:r>
          </a:p>
          <a:p>
            <a:pPr algn="ctr"/>
            <a:r>
              <a:rPr lang="en-US" dirty="0" smtClean="0"/>
              <a:t>(Tehran Convention)</a:t>
            </a:r>
          </a:p>
          <a:p>
            <a:r>
              <a:rPr lang="en-US" dirty="0" smtClean="0"/>
              <a:t> </a:t>
            </a:r>
          </a:p>
          <a:p>
            <a:pPr rtl="0"/>
            <a:endParaRPr lang="en-US" sz="2000" dirty="0" smtClean="0"/>
          </a:p>
          <a:p>
            <a:endParaRPr lang="en-US" sz="2000" dirty="0" smtClean="0"/>
          </a:p>
          <a:p>
            <a:r>
              <a:rPr lang="en-US" sz="2400" dirty="0" smtClean="0"/>
              <a:t>National Convention Action Plan for I.R. IRAN</a:t>
            </a:r>
          </a:p>
          <a:p>
            <a:pPr rtl="0"/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r>
              <a:rPr lang="en-US" dirty="0" smtClean="0"/>
              <a:t> </a:t>
            </a:r>
          </a:p>
          <a:p>
            <a:endParaRPr lang="fa-IR" dirty="0" smtClean="0"/>
          </a:p>
          <a:p>
            <a:pPr algn="ctr" rtl="0"/>
            <a:r>
              <a:rPr lang="en-US" sz="1400" dirty="0" smtClean="0"/>
              <a:t> </a:t>
            </a:r>
            <a:r>
              <a:rPr lang="en-US" sz="1600" dirty="0" smtClean="0"/>
              <a:t>Meeting on the Role of Tehran Convention in Achievement Of the Environmental Sustainable Development Of The Caspian Sea Region And Interaction On The UN Sustainable Development Goals, </a:t>
            </a:r>
          </a:p>
          <a:p>
            <a:pPr algn="ctr"/>
            <a:endParaRPr lang="fa-IR" sz="1600" dirty="0" smtClean="0"/>
          </a:p>
          <a:p>
            <a:pPr algn="ctr"/>
            <a:r>
              <a:rPr lang="en-US" sz="1600" dirty="0" smtClean="0"/>
              <a:t> 10-11 August 2017, Astrakhan, Russian Federation  </a:t>
            </a:r>
            <a:endParaRPr lang="fa-I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620000" cy="5711952"/>
          </a:xfrm>
        </p:spPr>
        <p:txBody>
          <a:bodyPr/>
          <a:lstStyle/>
          <a:p>
            <a:pPr algn="l" rtl="0">
              <a:buNone/>
            </a:pPr>
            <a:r>
              <a:rPr lang="en-US" sz="2000" b="1" dirty="0" smtClean="0"/>
              <a:t>The main objectives of the NCAP for I.R. Iran was:</a:t>
            </a:r>
          </a:p>
          <a:p>
            <a:pPr lvl="1" algn="just" rtl="0">
              <a:buNone/>
            </a:pPr>
            <a:endParaRPr lang="en-US" sz="1700" dirty="0" smtClean="0"/>
          </a:p>
          <a:p>
            <a:pPr lvl="1" algn="just" rtl="0">
              <a:buFont typeface="Wingdings" pitchFamily="2" charset="2"/>
              <a:buChar char="Ø"/>
            </a:pPr>
            <a:r>
              <a:rPr lang="en-US" sz="1700" dirty="0" smtClean="0"/>
              <a:t> </a:t>
            </a:r>
            <a:r>
              <a:rPr lang="en-US" sz="1800" dirty="0" smtClean="0"/>
              <a:t>To facilitate implementation of the objectives of Tehran Convention and its Protocols at national level to:</a:t>
            </a:r>
          </a:p>
          <a:p>
            <a:pPr lvl="1" algn="just" rtl="0">
              <a:buNone/>
            </a:pPr>
            <a:endParaRPr lang="en-US" sz="1800" dirty="0" smtClean="0"/>
          </a:p>
          <a:p>
            <a:pPr lvl="2" algn="just" rtl="0">
              <a:buFont typeface="Wingdings" pitchFamily="2" charset="2"/>
              <a:buChar char="q"/>
            </a:pPr>
            <a:r>
              <a:rPr lang="en-US" sz="1600" dirty="0" smtClean="0"/>
              <a:t>Prevent, Reduce and Control of Pollution</a:t>
            </a:r>
          </a:p>
          <a:p>
            <a:pPr lvl="2" algn="just" rtl="0">
              <a:buFont typeface="Wingdings" pitchFamily="2" charset="2"/>
              <a:buChar char="q"/>
            </a:pPr>
            <a:r>
              <a:rPr lang="en-US" sz="1600" dirty="0" smtClean="0"/>
              <a:t>Protect, Preserve and Restore the Marine Environment</a:t>
            </a:r>
          </a:p>
          <a:p>
            <a:pPr lvl="2" algn="just" rtl="0">
              <a:buFont typeface="Wingdings" pitchFamily="2" charset="2"/>
              <a:buChar char="q"/>
            </a:pPr>
            <a:r>
              <a:rPr lang="en-US" sz="1600" dirty="0" smtClean="0"/>
              <a:t>Strengthen the Existing Capacities</a:t>
            </a:r>
          </a:p>
          <a:p>
            <a:pPr marL="365760" lvl="1" indent="0" algn="just" rtl="0">
              <a:buNone/>
            </a:pPr>
            <a:endParaRPr lang="en-US" sz="1800" dirty="0" smtClean="0"/>
          </a:p>
          <a:p>
            <a:pPr lvl="1" algn="just" rtl="0">
              <a:buFont typeface="Wingdings" pitchFamily="2" charset="2"/>
              <a:buChar char="Ø"/>
            </a:pPr>
            <a:r>
              <a:rPr lang="en-US" sz="1800" dirty="0" smtClean="0"/>
              <a:t>To act as a guidance document prepared at national level, in line with Tehran Convention. The document was part of the development strategy defining regional and national priorities based on the Fifth Five-Year National Development Plan (2011-2016).</a:t>
            </a:r>
          </a:p>
          <a:p>
            <a:pPr marL="0" indent="0" algn="just" rtl="0">
              <a:buNone/>
            </a:pPr>
            <a:endParaRPr lang="en-US" sz="2000" dirty="0" smtClean="0"/>
          </a:p>
          <a:p>
            <a:pPr algn="just" rtl="0"/>
            <a:endParaRPr lang="en-US" sz="2000" dirty="0" smtClean="0"/>
          </a:p>
          <a:p>
            <a:pPr algn="just" rtl="0"/>
            <a:endParaRPr lang="fa-IR" sz="2000" dirty="0"/>
          </a:p>
        </p:txBody>
      </p:sp>
      <p:sp>
        <p:nvSpPr>
          <p:cNvPr id="2" name="AutoShape 2" descr="Image result for ‫استانهای شمالی ایران‬‎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1" y="4953000"/>
            <a:ext cx="3886200" cy="23397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29"/>
            <a:ext cx="7772400" cy="639762"/>
          </a:xfrm>
        </p:spPr>
        <p:txBody>
          <a:bodyPr>
            <a:normAutofit/>
          </a:bodyPr>
          <a:lstStyle/>
          <a:p>
            <a:pPr algn="ctr"/>
            <a:r>
              <a:rPr lang="en-US" sz="2600" dirty="0" smtClean="0"/>
              <a:t> Iran’s 5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five –year plan</a:t>
            </a:r>
            <a:endParaRPr lang="en-US" sz="2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49678300"/>
              </p:ext>
            </p:extLst>
          </p:nvPr>
        </p:nvGraphicFramePr>
        <p:xfrm>
          <a:off x="457200" y="914400"/>
          <a:ext cx="76962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6172200"/>
              </a:tblGrid>
              <a:tr h="139745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Article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Main Concept- Government ‘s Responsibility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187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kumimoji="0"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Preparation</a:t>
                      </a:r>
                      <a:r>
                        <a:rPr kumimoji="0"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Ecosystem-based Integrated Management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Action Plans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vulnerable and fragile ecosystems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Preparation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necessary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environmental standards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Preparation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 and Awareness Plan.</a:t>
                      </a:r>
                      <a:r>
                        <a:rPr kumimoji="0" 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 is responsible to take the necessary measures to establish the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Environmental Database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the country at national and provincial levels</a:t>
                      </a:r>
                      <a:endParaRPr kumimoji="0"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governmental and non-governmental agencies are expected to help in implementation of the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 Management Plan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reduce waste and consumption in water, electricity and other primary sources of energy and products.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reduce fishing and hunting pressure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and protect biodiversity, the Government is responsible to review its policies in providing hunting permits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46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sz="3200" dirty="0" smtClean="0"/>
              <a:t>Iran’s </a:t>
            </a:r>
            <a:r>
              <a:rPr lang="en-US" sz="3200" dirty="0"/>
              <a:t>5</a:t>
            </a:r>
            <a:r>
              <a:rPr lang="en-US" sz="3200" baseline="30000" dirty="0"/>
              <a:t>th</a:t>
            </a:r>
            <a:r>
              <a:rPr lang="en-US" sz="3200" dirty="0"/>
              <a:t> five –year </a:t>
            </a:r>
            <a:r>
              <a:rPr lang="en-US" sz="3200" dirty="0" smtClean="0"/>
              <a:t>plan </a:t>
            </a:r>
            <a:r>
              <a:rPr lang="en-US" sz="2200" dirty="0" smtClean="0"/>
              <a:t>(continue)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87244306"/>
              </p:ext>
            </p:extLst>
          </p:nvPr>
        </p:nvGraphicFramePr>
        <p:xfrm>
          <a:off x="304800" y="1143000"/>
          <a:ext cx="7920355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9555"/>
                <a:gridCol w="6400800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Article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Main Concept- Government ‘s Responsibility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reduce pollution sources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that cause environmental degradation, all industries are obliged to: </a:t>
                      </a:r>
                    </a:p>
                    <a:p>
                      <a:pPr lvl="0" algn="just" rtl="0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Undergo EIA for large projects</a:t>
                      </a:r>
                    </a:p>
                    <a:p>
                      <a:pPr lvl="0" algn="just" rtl="0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Assess pollution sources and levels , and report</a:t>
                      </a:r>
                    </a:p>
                    <a:p>
                      <a:pPr lvl="0" algn="just" rtl="0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To follow environmental standards for water, air,…</a:t>
                      </a:r>
                    </a:p>
                    <a:p>
                      <a:pPr algn="just" rtl="0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Government needs to prepare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environmental costs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table and determine the economic value of natural resources</a:t>
                      </a:r>
                      <a:endParaRPr kumimoji="0"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 rtl="0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Cities with population above 200 thousand, that are coastal or near wetlands, need to comply with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Urban Waste Management Plans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 rtl="0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 new industrial and mining use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wetlands is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prohibited after 2012.</a:t>
                      </a:r>
                    </a:p>
                    <a:p>
                      <a:pPr lvl="0" algn="just" rtl="0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Government is responsible to apply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Integrated Management in wetland ecosystems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collaboration with all stakeholders.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33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Procedure For Preparation Of </a:t>
            </a:r>
            <a:r>
              <a:rPr lang="en-US" b="1" dirty="0" err="1" smtClean="0"/>
              <a:t>Ncap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08" t="18277" r="21428" b="10941"/>
          <a:stretch/>
        </p:blipFill>
        <p:spPr>
          <a:xfrm>
            <a:off x="762000" y="1066800"/>
            <a:ext cx="7350367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21060434"/>
              </p:ext>
            </p:extLst>
          </p:nvPr>
        </p:nvGraphicFramePr>
        <p:xfrm>
          <a:off x="609600" y="228600"/>
          <a:ext cx="7467600" cy="625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600"/>
              </a:tblGrid>
              <a:tr h="447040"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dirty="0" smtClean="0"/>
                        <a:t>List of Stakeholders for NCAP Preparation </a:t>
                      </a:r>
                      <a:endParaRPr lang="en-US" dirty="0"/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Department of Environment</a:t>
                      </a:r>
                    </a:p>
                  </a:txBody>
                  <a:tcPr marL="9525" marR="9525" marT="9525" marB="0" anchor="b"/>
                </a:tc>
              </a:tr>
              <a:tr h="44704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Iran Fisheries Organization</a:t>
                      </a:r>
                    </a:p>
                  </a:txBody>
                  <a:tcPr marL="9525" marR="9525" marT="9525" marB="0" anchor="b"/>
                </a:tc>
              </a:tr>
              <a:tr h="44704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Ministry of Agriculture Re-construction</a:t>
                      </a:r>
                    </a:p>
                  </a:txBody>
                  <a:tcPr marL="9525" marR="9525" marT="9525" marB="0" anchor="b"/>
                </a:tc>
              </a:tr>
              <a:tr h="44704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Ministry of Foreign Affairs</a:t>
                      </a:r>
                    </a:p>
                  </a:txBody>
                  <a:tcPr marL="9525" marR="9525" marT="9525" marB="0" anchor="b"/>
                </a:tc>
              </a:tr>
              <a:tr h="44704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Ministry of Industry, Mine and Trade</a:t>
                      </a:r>
                    </a:p>
                  </a:txBody>
                  <a:tcPr marL="9525" marR="9525" marT="9525" marB="0" anchor="b"/>
                </a:tc>
              </a:tr>
              <a:tr h="44704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Ministry of Energy</a:t>
                      </a:r>
                    </a:p>
                  </a:txBody>
                  <a:tcPr marL="9525" marR="9525" marT="9525" marB="0" anchor="b"/>
                </a:tc>
              </a:tr>
              <a:tr h="44704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Ministry of Interior </a:t>
                      </a:r>
                    </a:p>
                  </a:txBody>
                  <a:tcPr marL="9525" marR="9525" marT="9525" marB="0" anchor="b"/>
                </a:tc>
              </a:tr>
              <a:tr h="44704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Ministry of Petroleum</a:t>
                      </a:r>
                    </a:p>
                  </a:txBody>
                  <a:tcPr marL="9525" marR="9525" marT="9525" marB="0" anchor="b"/>
                </a:tc>
              </a:tr>
              <a:tr h="44704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Ministry of Roads and Urban Development</a:t>
                      </a:r>
                    </a:p>
                  </a:txBody>
                  <a:tcPr marL="9525" marR="9525" marT="9525" marB="0" anchor="b"/>
                </a:tc>
              </a:tr>
              <a:tr h="44704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Ports and Maritime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Organization</a:t>
                      </a:r>
                      <a:endParaRPr kumimoji="0"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47040">
                <a:tc>
                  <a:txBody>
                    <a:bodyPr/>
                    <a:lstStyle/>
                    <a:p>
                      <a:pPr marL="0" marR="0" lvl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Provincial Governor offices for the three Caspian Provinces </a:t>
                      </a:r>
                    </a:p>
                  </a:txBody>
                  <a:tcPr marL="9525" marR="9525" marT="9525" marB="0" anchor="b"/>
                </a:tc>
              </a:tr>
              <a:tr h="44704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Outstanding members of Academia</a:t>
                      </a:r>
                      <a:endParaRPr kumimoji="0"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47040">
                <a:tc>
                  <a:txBody>
                    <a:bodyPr/>
                    <a:lstStyle/>
                    <a:p>
                      <a:pPr algn="l" rtl="0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Active and competent NGOs and Community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Based </a:t>
                      </a:r>
                      <a:r>
                        <a:rPr kumimoji="0" lang="en-US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Organizaations</a:t>
                      </a:r>
                      <a:endParaRPr kumimoji="0"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2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/>
          <a:lstStyle/>
          <a:p>
            <a:pPr algn="l" rtl="0"/>
            <a:r>
              <a:rPr lang="en-US" dirty="0" smtClean="0">
                <a:hlinkClick r:id="rId2" action="ppaction://hlinkfile"/>
              </a:rPr>
              <a:t>Activities</a:t>
            </a:r>
            <a:r>
              <a:rPr lang="en-US" dirty="0" smtClean="0"/>
              <a:t> planned under NCAP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New activities under 6</a:t>
            </a:r>
            <a:r>
              <a:rPr lang="en-US" baseline="30000" dirty="0" smtClean="0"/>
              <a:t>th</a:t>
            </a:r>
            <a:r>
              <a:rPr lang="en-US" dirty="0" smtClean="0"/>
              <a:t> five-year development plan </a:t>
            </a:r>
            <a:r>
              <a:rPr lang="en-US" dirty="0" smtClean="0">
                <a:hlinkClick r:id="rId3" action="ppaction://hlinkfile"/>
              </a:rPr>
              <a:t>Iran Actions in line with SDG14.docx</a:t>
            </a:r>
            <a:endParaRPr lang="en-US" dirty="0" smtClean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9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516</TotalTime>
  <Words>450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Century Schoolbook</vt:lpstr>
      <vt:lpstr>Times New Roman</vt:lpstr>
      <vt:lpstr>Wingdings</vt:lpstr>
      <vt:lpstr>Wingdings 2</vt:lpstr>
      <vt:lpstr>Oriel</vt:lpstr>
      <vt:lpstr>PowerPoint Presentation</vt:lpstr>
      <vt:lpstr>PowerPoint Presentation</vt:lpstr>
      <vt:lpstr> Iran’s 5th five –year plan</vt:lpstr>
      <vt:lpstr>Iran’s 5th five –year plan (continue)</vt:lpstr>
      <vt:lpstr>Procedure For Preparation Of Ncap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Farnaz Shoaei</dc:creator>
  <cp:lastModifiedBy>Windows User</cp:lastModifiedBy>
  <cp:revision>58</cp:revision>
  <dcterms:created xsi:type="dcterms:W3CDTF">2006-08-16T00:00:00Z</dcterms:created>
  <dcterms:modified xsi:type="dcterms:W3CDTF">2017-08-09T23:43:11Z</dcterms:modified>
</cp:coreProperties>
</file>